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40"/>
  </p:notesMasterIdLst>
  <p:sldIdLst>
    <p:sldId id="256" r:id="rId2"/>
    <p:sldId id="260" r:id="rId3"/>
    <p:sldId id="265" r:id="rId4"/>
    <p:sldId id="261" r:id="rId5"/>
    <p:sldId id="336" r:id="rId6"/>
    <p:sldId id="264" r:id="rId7"/>
    <p:sldId id="303" r:id="rId8"/>
    <p:sldId id="271" r:id="rId9"/>
    <p:sldId id="274" r:id="rId10"/>
    <p:sldId id="312" r:id="rId11"/>
    <p:sldId id="335" r:id="rId12"/>
    <p:sldId id="308" r:id="rId13"/>
    <p:sldId id="299" r:id="rId14"/>
    <p:sldId id="317" r:id="rId15"/>
    <p:sldId id="325" r:id="rId16"/>
    <p:sldId id="328" r:id="rId17"/>
    <p:sldId id="330" r:id="rId18"/>
    <p:sldId id="329" r:id="rId19"/>
    <p:sldId id="298" r:id="rId20"/>
    <p:sldId id="322" r:id="rId21"/>
    <p:sldId id="326" r:id="rId22"/>
    <p:sldId id="341" r:id="rId23"/>
    <p:sldId id="331" r:id="rId24"/>
    <p:sldId id="347" r:id="rId25"/>
    <p:sldId id="348" r:id="rId26"/>
    <p:sldId id="349" r:id="rId27"/>
    <p:sldId id="350" r:id="rId28"/>
    <p:sldId id="321" r:id="rId29"/>
    <p:sldId id="320" r:id="rId30"/>
    <p:sldId id="315" r:id="rId31"/>
    <p:sldId id="314" r:id="rId32"/>
    <p:sldId id="337" r:id="rId33"/>
    <p:sldId id="316" r:id="rId34"/>
    <p:sldId id="339" r:id="rId35"/>
    <p:sldId id="340" r:id="rId36"/>
    <p:sldId id="343" r:id="rId37"/>
    <p:sldId id="344" r:id="rId38"/>
    <p:sldId id="342"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C69D940E-021E-4B37-BFAB-EB5AB9331F13}">
          <p14:sldIdLst>
            <p14:sldId id="256"/>
            <p14:sldId id="260"/>
            <p14:sldId id="265"/>
            <p14:sldId id="261"/>
            <p14:sldId id="336"/>
            <p14:sldId id="264"/>
            <p14:sldId id="303"/>
            <p14:sldId id="271"/>
            <p14:sldId id="274"/>
            <p14:sldId id="312"/>
            <p14:sldId id="335"/>
            <p14:sldId id="308"/>
            <p14:sldId id="299"/>
            <p14:sldId id="317"/>
            <p14:sldId id="325"/>
            <p14:sldId id="328"/>
            <p14:sldId id="330"/>
            <p14:sldId id="329"/>
            <p14:sldId id="298"/>
            <p14:sldId id="322"/>
            <p14:sldId id="326"/>
            <p14:sldId id="341"/>
            <p14:sldId id="331"/>
            <p14:sldId id="347"/>
            <p14:sldId id="348"/>
            <p14:sldId id="349"/>
            <p14:sldId id="350"/>
            <p14:sldId id="321"/>
            <p14:sldId id="320"/>
            <p14:sldId id="315"/>
            <p14:sldId id="314"/>
            <p14:sldId id="337"/>
            <p14:sldId id="316"/>
            <p14:sldId id="339"/>
            <p14:sldId id="340"/>
            <p14:sldId id="343"/>
            <p14:sldId id="344"/>
            <p14:sldId id="342"/>
          </p14:sldIdLst>
        </p14:section>
        <p14:section name="Appendix" id="{82BFD91B-B0E3-426A-8EC6-C90FFE5981D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1513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7966" autoAdjust="0"/>
    <p:restoredTop sz="97437" autoAdjust="0"/>
  </p:normalViewPr>
  <p:slideViewPr>
    <p:cSldViewPr snapToGrid="0">
      <p:cViewPr varScale="1">
        <p:scale>
          <a:sx n="87" d="100"/>
          <a:sy n="87" d="100"/>
        </p:scale>
        <p:origin x="80" y="122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BF93D56-E312-475A-AFE8-E5A96CADDEC2}" type="datetimeFigureOut">
              <a:rPr lang="en-US" smtClean="0"/>
              <a:t>6/20/2025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6ED3737-B85E-4357-B9F6-56B70699D569}" type="slidenum">
              <a:rPr lang="en-US" smtClean="0"/>
              <a:t>‹#›</a:t>
            </a:fld>
            <a:endParaRPr lang="en-US"/>
          </a:p>
        </p:txBody>
      </p:sp>
    </p:spTree>
    <p:extLst>
      <p:ext uri="{BB962C8B-B14F-4D97-AF65-F5344CB8AC3E}">
        <p14:creationId xmlns:p14="http://schemas.microsoft.com/office/powerpoint/2010/main" val="2322063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6ED3737-B85E-4357-B9F6-56B70699D569}" type="slidenum">
              <a:rPr lang="en-US" smtClean="0"/>
              <a:t>2</a:t>
            </a:fld>
            <a:endParaRPr lang="en-US"/>
          </a:p>
        </p:txBody>
      </p:sp>
    </p:spTree>
    <p:extLst>
      <p:ext uri="{BB962C8B-B14F-4D97-AF65-F5344CB8AC3E}">
        <p14:creationId xmlns:p14="http://schemas.microsoft.com/office/powerpoint/2010/main" val="24382474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2000" b="1" dirty="0"/>
              <a:t>What problems might come up along the way?</a:t>
            </a:r>
          </a:p>
          <a:p>
            <a:r>
              <a:rPr lang="en-US" sz="2000" dirty="0"/>
              <a:t>If using the same file:</a:t>
            </a:r>
          </a:p>
          <a:p>
            <a:pPr lvl="1"/>
            <a:r>
              <a:rPr lang="en-US" sz="1600" dirty="0"/>
              <a:t>Not being able to edit the same script at once</a:t>
            </a:r>
          </a:p>
          <a:p>
            <a:r>
              <a:rPr lang="en-US" sz="2000" dirty="0"/>
              <a:t>If using different file copies:</a:t>
            </a:r>
          </a:p>
          <a:p>
            <a:pPr lvl="1"/>
            <a:r>
              <a:rPr lang="en-US" sz="1600" dirty="0"/>
              <a:t>Forgetting chunks of code when copying and pasting into one version</a:t>
            </a:r>
          </a:p>
          <a:p>
            <a:pPr lvl="1"/>
            <a:r>
              <a:rPr lang="en-US" sz="1600" dirty="0"/>
              <a:t>Calling variables different names</a:t>
            </a:r>
          </a:p>
          <a:p>
            <a:pPr lvl="1"/>
            <a:r>
              <a:rPr lang="en-US" sz="1600" dirty="0"/>
              <a:t>Importing different packages</a:t>
            </a:r>
          </a:p>
          <a:p>
            <a:r>
              <a:rPr lang="en-US" sz="2000" dirty="0"/>
              <a:t>Multiple files with the same name, but different versions</a:t>
            </a:r>
          </a:p>
          <a:p>
            <a:endParaRPr lang="en-US" dirty="0"/>
          </a:p>
        </p:txBody>
      </p:sp>
      <p:sp>
        <p:nvSpPr>
          <p:cNvPr id="4" name="Slide Number Placeholder 3"/>
          <p:cNvSpPr>
            <a:spLocks noGrp="1"/>
          </p:cNvSpPr>
          <p:nvPr>
            <p:ph type="sldNum" sz="quarter" idx="5"/>
          </p:nvPr>
        </p:nvSpPr>
        <p:spPr/>
        <p:txBody>
          <a:bodyPr/>
          <a:lstStyle/>
          <a:p>
            <a:fld id="{D6ED3737-B85E-4357-B9F6-56B70699D569}" type="slidenum">
              <a:rPr lang="en-US" smtClean="0"/>
              <a:t>4</a:t>
            </a:fld>
            <a:endParaRPr lang="en-US"/>
          </a:p>
        </p:txBody>
      </p:sp>
    </p:spTree>
    <p:extLst>
      <p:ext uri="{BB962C8B-B14F-4D97-AF65-F5344CB8AC3E}">
        <p14:creationId xmlns:p14="http://schemas.microsoft.com/office/powerpoint/2010/main" val="16790831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10FA93-2C91-8B09-F884-A00AEFC81F4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B2A2DB2-8BEF-7216-F159-124EBCE53BF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015FC49-62CE-16E4-AA3B-A205773FE44E}"/>
              </a:ext>
            </a:extLst>
          </p:cNvPr>
          <p:cNvSpPr>
            <a:spLocks noGrp="1"/>
          </p:cNvSpPr>
          <p:nvPr>
            <p:ph type="body" idx="1"/>
          </p:nvPr>
        </p:nvSpPr>
        <p:spPr/>
        <p:txBody>
          <a:bodyPr/>
          <a:lstStyle/>
          <a:p>
            <a:pPr marL="0" indent="0">
              <a:buNone/>
            </a:pPr>
            <a:r>
              <a:rPr lang="en-US" sz="2000" b="1" dirty="0"/>
              <a:t>What problems might come up along the way?</a:t>
            </a:r>
          </a:p>
          <a:p>
            <a:r>
              <a:rPr lang="en-US" sz="2000" dirty="0"/>
              <a:t>If using the same file:</a:t>
            </a:r>
          </a:p>
          <a:p>
            <a:pPr lvl="1"/>
            <a:r>
              <a:rPr lang="en-US" sz="1600" dirty="0"/>
              <a:t>Not being able to edit the same script at once</a:t>
            </a:r>
          </a:p>
          <a:p>
            <a:r>
              <a:rPr lang="en-US" sz="2000" dirty="0"/>
              <a:t>If using different file copies:</a:t>
            </a:r>
          </a:p>
          <a:p>
            <a:pPr lvl="1"/>
            <a:r>
              <a:rPr lang="en-US" sz="1600" dirty="0"/>
              <a:t>Forgetting chunks of code when copying and pasting into one version</a:t>
            </a:r>
          </a:p>
          <a:p>
            <a:pPr lvl="1"/>
            <a:r>
              <a:rPr lang="en-US" sz="1600" dirty="0"/>
              <a:t>Calling variables different names</a:t>
            </a:r>
          </a:p>
          <a:p>
            <a:pPr lvl="1"/>
            <a:r>
              <a:rPr lang="en-US" sz="1600" dirty="0"/>
              <a:t>Importing different packages</a:t>
            </a:r>
          </a:p>
          <a:p>
            <a:r>
              <a:rPr lang="en-US" sz="2000" dirty="0"/>
              <a:t>Multiple files with the same name, but different versions</a:t>
            </a:r>
          </a:p>
          <a:p>
            <a:endParaRPr lang="en-US" dirty="0"/>
          </a:p>
        </p:txBody>
      </p:sp>
      <p:sp>
        <p:nvSpPr>
          <p:cNvPr id="4" name="Slide Number Placeholder 3">
            <a:extLst>
              <a:ext uri="{FF2B5EF4-FFF2-40B4-BE49-F238E27FC236}">
                <a16:creationId xmlns:a16="http://schemas.microsoft.com/office/drawing/2014/main" id="{04C7C469-A671-A84B-6315-B0F90D8A8D05}"/>
              </a:ext>
            </a:extLst>
          </p:cNvPr>
          <p:cNvSpPr>
            <a:spLocks noGrp="1"/>
          </p:cNvSpPr>
          <p:nvPr>
            <p:ph type="sldNum" sz="quarter" idx="5"/>
          </p:nvPr>
        </p:nvSpPr>
        <p:spPr/>
        <p:txBody>
          <a:bodyPr/>
          <a:lstStyle/>
          <a:p>
            <a:fld id="{D6ED3737-B85E-4357-B9F6-56B70699D569}" type="slidenum">
              <a:rPr lang="en-US" smtClean="0"/>
              <a:t>5</a:t>
            </a:fld>
            <a:endParaRPr lang="en-US"/>
          </a:p>
        </p:txBody>
      </p:sp>
    </p:spTree>
    <p:extLst>
      <p:ext uri="{BB962C8B-B14F-4D97-AF65-F5344CB8AC3E}">
        <p14:creationId xmlns:p14="http://schemas.microsoft.com/office/powerpoint/2010/main" val="31189100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988176-072B-3CAF-B2B5-8C0CC97B1E5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DF876C2-EEC7-9E7D-A1D5-7D050E9F6D9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F1A8863-B543-ADEB-DB61-89AD76374380}"/>
              </a:ext>
            </a:extLst>
          </p:cNvPr>
          <p:cNvSpPr>
            <a:spLocks noGrp="1"/>
          </p:cNvSpPr>
          <p:nvPr>
            <p:ph type="dt" sz="half" idx="10"/>
          </p:nvPr>
        </p:nvSpPr>
        <p:spPr/>
        <p:txBody>
          <a:bodyPr/>
          <a:lstStyle/>
          <a:p>
            <a:fld id="{2D92584F-A200-450E-AD08-9AE358D5F312}" type="datetime1">
              <a:rPr lang="en-US" smtClean="0"/>
              <a:t>6/20/2025</a:t>
            </a:fld>
            <a:endParaRPr lang="en-US"/>
          </a:p>
        </p:txBody>
      </p:sp>
      <p:sp>
        <p:nvSpPr>
          <p:cNvPr id="5" name="Footer Placeholder 4">
            <a:extLst>
              <a:ext uri="{FF2B5EF4-FFF2-40B4-BE49-F238E27FC236}">
                <a16:creationId xmlns:a16="http://schemas.microsoft.com/office/drawing/2014/main" id="{078EDBF4-6DCE-EA41-B114-5C4664B4469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4A31975-261D-7761-AF70-355A1D35391A}"/>
              </a:ext>
            </a:extLst>
          </p:cNvPr>
          <p:cNvSpPr>
            <a:spLocks noGrp="1"/>
          </p:cNvSpPr>
          <p:nvPr>
            <p:ph type="sldNum" sz="quarter" idx="12"/>
          </p:nvPr>
        </p:nvSpPr>
        <p:spPr/>
        <p:txBody>
          <a:bodyPr/>
          <a:lstStyle/>
          <a:p>
            <a:fld id="{B9496208-0396-4DEE-9187-2167066D100E}" type="slidenum">
              <a:rPr lang="en-US" smtClean="0"/>
              <a:t>‹#›</a:t>
            </a:fld>
            <a:endParaRPr lang="en-US"/>
          </a:p>
        </p:txBody>
      </p:sp>
    </p:spTree>
    <p:extLst>
      <p:ext uri="{BB962C8B-B14F-4D97-AF65-F5344CB8AC3E}">
        <p14:creationId xmlns:p14="http://schemas.microsoft.com/office/powerpoint/2010/main" val="41816112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69DE82-30C8-DBFE-2720-F26BEF5E227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7A5F472-A1BC-8F94-ACA3-57D59C71C29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E924EEA-87C8-CD6E-3174-9B083A98EC37}"/>
              </a:ext>
            </a:extLst>
          </p:cNvPr>
          <p:cNvSpPr>
            <a:spLocks noGrp="1"/>
          </p:cNvSpPr>
          <p:nvPr>
            <p:ph type="dt" sz="half" idx="10"/>
          </p:nvPr>
        </p:nvSpPr>
        <p:spPr/>
        <p:txBody>
          <a:bodyPr/>
          <a:lstStyle/>
          <a:p>
            <a:fld id="{9AF51972-8892-4A10-B64D-5C8D48B889E7}" type="datetime1">
              <a:rPr lang="en-US" smtClean="0"/>
              <a:t>6/20/2025</a:t>
            </a:fld>
            <a:endParaRPr lang="en-US"/>
          </a:p>
        </p:txBody>
      </p:sp>
      <p:sp>
        <p:nvSpPr>
          <p:cNvPr id="5" name="Footer Placeholder 4">
            <a:extLst>
              <a:ext uri="{FF2B5EF4-FFF2-40B4-BE49-F238E27FC236}">
                <a16:creationId xmlns:a16="http://schemas.microsoft.com/office/drawing/2014/main" id="{279084CA-04E3-D36F-8ADE-101C75571A8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8FD68B7-CE90-E450-4A54-74944585D281}"/>
              </a:ext>
            </a:extLst>
          </p:cNvPr>
          <p:cNvSpPr>
            <a:spLocks noGrp="1"/>
          </p:cNvSpPr>
          <p:nvPr>
            <p:ph type="sldNum" sz="quarter" idx="12"/>
          </p:nvPr>
        </p:nvSpPr>
        <p:spPr/>
        <p:txBody>
          <a:bodyPr/>
          <a:lstStyle/>
          <a:p>
            <a:fld id="{B9496208-0396-4DEE-9187-2167066D100E}" type="slidenum">
              <a:rPr lang="en-US" smtClean="0"/>
              <a:t>‹#›</a:t>
            </a:fld>
            <a:endParaRPr lang="en-US"/>
          </a:p>
        </p:txBody>
      </p:sp>
    </p:spTree>
    <p:extLst>
      <p:ext uri="{BB962C8B-B14F-4D97-AF65-F5344CB8AC3E}">
        <p14:creationId xmlns:p14="http://schemas.microsoft.com/office/powerpoint/2010/main" val="31472550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3CEDE87-8897-9993-F1C1-3212032719A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32496A0-F817-DA09-91FD-CA61BE13AB9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63A36A6-DE28-C570-4C71-5ABFB18B3145}"/>
              </a:ext>
            </a:extLst>
          </p:cNvPr>
          <p:cNvSpPr>
            <a:spLocks noGrp="1"/>
          </p:cNvSpPr>
          <p:nvPr>
            <p:ph type="dt" sz="half" idx="10"/>
          </p:nvPr>
        </p:nvSpPr>
        <p:spPr/>
        <p:txBody>
          <a:bodyPr/>
          <a:lstStyle/>
          <a:p>
            <a:fld id="{613E3603-D018-4F75-9490-881FE058C1D8}" type="datetime1">
              <a:rPr lang="en-US" smtClean="0"/>
              <a:t>6/20/2025</a:t>
            </a:fld>
            <a:endParaRPr lang="en-US"/>
          </a:p>
        </p:txBody>
      </p:sp>
      <p:sp>
        <p:nvSpPr>
          <p:cNvPr id="5" name="Footer Placeholder 4">
            <a:extLst>
              <a:ext uri="{FF2B5EF4-FFF2-40B4-BE49-F238E27FC236}">
                <a16:creationId xmlns:a16="http://schemas.microsoft.com/office/drawing/2014/main" id="{2C3C50E8-B509-E754-4BAD-DF9E453BC24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1F8F481-E862-C84F-FB0E-1DCAAB27A157}"/>
              </a:ext>
            </a:extLst>
          </p:cNvPr>
          <p:cNvSpPr>
            <a:spLocks noGrp="1"/>
          </p:cNvSpPr>
          <p:nvPr>
            <p:ph type="sldNum" sz="quarter" idx="12"/>
          </p:nvPr>
        </p:nvSpPr>
        <p:spPr/>
        <p:txBody>
          <a:bodyPr/>
          <a:lstStyle/>
          <a:p>
            <a:fld id="{B9496208-0396-4DEE-9187-2167066D100E}" type="slidenum">
              <a:rPr lang="en-US" smtClean="0"/>
              <a:t>‹#›</a:t>
            </a:fld>
            <a:endParaRPr lang="en-US"/>
          </a:p>
        </p:txBody>
      </p:sp>
    </p:spTree>
    <p:extLst>
      <p:ext uri="{BB962C8B-B14F-4D97-AF65-F5344CB8AC3E}">
        <p14:creationId xmlns:p14="http://schemas.microsoft.com/office/powerpoint/2010/main" val="22154072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6DFCE1-1C9D-50B0-E98A-F56EC163949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FAC9DE7-B8A2-1BFD-1CDA-FE8D954870F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89BC54A-8FF2-01F6-AAC6-0532FF8E1905}"/>
              </a:ext>
            </a:extLst>
          </p:cNvPr>
          <p:cNvSpPr>
            <a:spLocks noGrp="1"/>
          </p:cNvSpPr>
          <p:nvPr>
            <p:ph type="dt" sz="half" idx="10"/>
          </p:nvPr>
        </p:nvSpPr>
        <p:spPr/>
        <p:txBody>
          <a:bodyPr/>
          <a:lstStyle/>
          <a:p>
            <a:fld id="{A912F8B0-907B-434F-84FB-2B6EE00B5AB9}" type="datetime1">
              <a:rPr lang="en-US" smtClean="0"/>
              <a:t>6/20/2025</a:t>
            </a:fld>
            <a:endParaRPr lang="en-US"/>
          </a:p>
        </p:txBody>
      </p:sp>
      <p:sp>
        <p:nvSpPr>
          <p:cNvPr id="5" name="Footer Placeholder 4">
            <a:extLst>
              <a:ext uri="{FF2B5EF4-FFF2-40B4-BE49-F238E27FC236}">
                <a16:creationId xmlns:a16="http://schemas.microsoft.com/office/drawing/2014/main" id="{FF48B5CD-B2EB-551E-51EF-C68B03E4E3F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3E47EB-9922-671C-6B64-E49F4192C33E}"/>
              </a:ext>
            </a:extLst>
          </p:cNvPr>
          <p:cNvSpPr>
            <a:spLocks noGrp="1"/>
          </p:cNvSpPr>
          <p:nvPr>
            <p:ph type="sldNum" sz="quarter" idx="12"/>
          </p:nvPr>
        </p:nvSpPr>
        <p:spPr/>
        <p:txBody>
          <a:bodyPr/>
          <a:lstStyle/>
          <a:p>
            <a:fld id="{B9496208-0396-4DEE-9187-2167066D100E}" type="slidenum">
              <a:rPr lang="en-US" smtClean="0"/>
              <a:t>‹#›</a:t>
            </a:fld>
            <a:endParaRPr lang="en-US"/>
          </a:p>
        </p:txBody>
      </p:sp>
    </p:spTree>
    <p:extLst>
      <p:ext uri="{BB962C8B-B14F-4D97-AF65-F5344CB8AC3E}">
        <p14:creationId xmlns:p14="http://schemas.microsoft.com/office/powerpoint/2010/main" val="15992633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CB077C-69C1-F5D8-44D5-BC402E87963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58C9A59-8DB5-3B67-A988-B8AA52E16B3C}"/>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5DAFBF4-2456-0F6D-DB67-506D381FF395}"/>
              </a:ext>
            </a:extLst>
          </p:cNvPr>
          <p:cNvSpPr>
            <a:spLocks noGrp="1"/>
          </p:cNvSpPr>
          <p:nvPr>
            <p:ph type="dt" sz="half" idx="10"/>
          </p:nvPr>
        </p:nvSpPr>
        <p:spPr/>
        <p:txBody>
          <a:bodyPr/>
          <a:lstStyle/>
          <a:p>
            <a:fld id="{3E64DD1D-28F0-4462-9347-AC7EE935DFAD}" type="datetime1">
              <a:rPr lang="en-US" smtClean="0"/>
              <a:t>6/20/2025</a:t>
            </a:fld>
            <a:endParaRPr lang="en-US"/>
          </a:p>
        </p:txBody>
      </p:sp>
      <p:sp>
        <p:nvSpPr>
          <p:cNvPr id="5" name="Footer Placeholder 4">
            <a:extLst>
              <a:ext uri="{FF2B5EF4-FFF2-40B4-BE49-F238E27FC236}">
                <a16:creationId xmlns:a16="http://schemas.microsoft.com/office/drawing/2014/main" id="{D1166BE4-757B-B1B1-788F-693C8E5C2EE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99C6363-CCED-823E-0775-B28F5397E2EF}"/>
              </a:ext>
            </a:extLst>
          </p:cNvPr>
          <p:cNvSpPr>
            <a:spLocks noGrp="1"/>
          </p:cNvSpPr>
          <p:nvPr>
            <p:ph type="sldNum" sz="quarter" idx="12"/>
          </p:nvPr>
        </p:nvSpPr>
        <p:spPr/>
        <p:txBody>
          <a:bodyPr/>
          <a:lstStyle/>
          <a:p>
            <a:fld id="{B9496208-0396-4DEE-9187-2167066D100E}" type="slidenum">
              <a:rPr lang="en-US" smtClean="0"/>
              <a:t>‹#›</a:t>
            </a:fld>
            <a:endParaRPr lang="en-US"/>
          </a:p>
        </p:txBody>
      </p:sp>
    </p:spTree>
    <p:extLst>
      <p:ext uri="{BB962C8B-B14F-4D97-AF65-F5344CB8AC3E}">
        <p14:creationId xmlns:p14="http://schemas.microsoft.com/office/powerpoint/2010/main" val="26749235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7F17B0-1040-B9CA-E77B-3E0C4AFD5D6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04C9BFB-1B86-C6DB-70EE-D800C04AD71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B90F46B-3628-8B1C-3D33-04C639587BE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CC05B76-5441-B290-EB76-CE1D9D651569}"/>
              </a:ext>
            </a:extLst>
          </p:cNvPr>
          <p:cNvSpPr>
            <a:spLocks noGrp="1"/>
          </p:cNvSpPr>
          <p:nvPr>
            <p:ph type="dt" sz="half" idx="10"/>
          </p:nvPr>
        </p:nvSpPr>
        <p:spPr/>
        <p:txBody>
          <a:bodyPr/>
          <a:lstStyle/>
          <a:p>
            <a:fld id="{FE1F9B9E-A818-4031-9198-AAA411A8A88D}" type="datetime1">
              <a:rPr lang="en-US" smtClean="0"/>
              <a:t>6/20/2025</a:t>
            </a:fld>
            <a:endParaRPr lang="en-US"/>
          </a:p>
        </p:txBody>
      </p:sp>
      <p:sp>
        <p:nvSpPr>
          <p:cNvPr id="6" name="Footer Placeholder 5">
            <a:extLst>
              <a:ext uri="{FF2B5EF4-FFF2-40B4-BE49-F238E27FC236}">
                <a16:creationId xmlns:a16="http://schemas.microsoft.com/office/drawing/2014/main" id="{A1CED3CD-C1C0-3D58-BC0A-F2B16C7A24D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9AB35FF-6CFC-A868-D6D7-E45FE5E3BF34}"/>
              </a:ext>
            </a:extLst>
          </p:cNvPr>
          <p:cNvSpPr>
            <a:spLocks noGrp="1"/>
          </p:cNvSpPr>
          <p:nvPr>
            <p:ph type="sldNum" sz="quarter" idx="12"/>
          </p:nvPr>
        </p:nvSpPr>
        <p:spPr/>
        <p:txBody>
          <a:bodyPr/>
          <a:lstStyle/>
          <a:p>
            <a:fld id="{B9496208-0396-4DEE-9187-2167066D100E}" type="slidenum">
              <a:rPr lang="en-US" smtClean="0"/>
              <a:t>‹#›</a:t>
            </a:fld>
            <a:endParaRPr lang="en-US"/>
          </a:p>
        </p:txBody>
      </p:sp>
    </p:spTree>
    <p:extLst>
      <p:ext uri="{BB962C8B-B14F-4D97-AF65-F5344CB8AC3E}">
        <p14:creationId xmlns:p14="http://schemas.microsoft.com/office/powerpoint/2010/main" val="217842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6FF87-4E04-AA8B-87E1-EC1614000DD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2D1F1CA-3BE3-2747-A333-2490AF67FE4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6F8DF9F-176D-AD80-627A-43D8F94C0AA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31C458E-051A-9292-F1B9-E9ED857C649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421B633-94F0-ADBC-0CD8-0044A21767B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B9ECB95-71DB-7679-2B47-2099424AEC98}"/>
              </a:ext>
            </a:extLst>
          </p:cNvPr>
          <p:cNvSpPr>
            <a:spLocks noGrp="1"/>
          </p:cNvSpPr>
          <p:nvPr>
            <p:ph type="dt" sz="half" idx="10"/>
          </p:nvPr>
        </p:nvSpPr>
        <p:spPr/>
        <p:txBody>
          <a:bodyPr/>
          <a:lstStyle/>
          <a:p>
            <a:fld id="{C97808E9-1A56-4A70-B2D1-DBC1A7186B1A}" type="datetime1">
              <a:rPr lang="en-US" smtClean="0"/>
              <a:t>6/20/2025</a:t>
            </a:fld>
            <a:endParaRPr lang="en-US"/>
          </a:p>
        </p:txBody>
      </p:sp>
      <p:sp>
        <p:nvSpPr>
          <p:cNvPr id="8" name="Footer Placeholder 7">
            <a:extLst>
              <a:ext uri="{FF2B5EF4-FFF2-40B4-BE49-F238E27FC236}">
                <a16:creationId xmlns:a16="http://schemas.microsoft.com/office/drawing/2014/main" id="{B85230BE-D51B-C217-CED7-6B3D3CAC806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BFF7C96-2717-47CE-E3DE-B1E4492EF9E5}"/>
              </a:ext>
            </a:extLst>
          </p:cNvPr>
          <p:cNvSpPr>
            <a:spLocks noGrp="1"/>
          </p:cNvSpPr>
          <p:nvPr>
            <p:ph type="sldNum" sz="quarter" idx="12"/>
          </p:nvPr>
        </p:nvSpPr>
        <p:spPr/>
        <p:txBody>
          <a:bodyPr/>
          <a:lstStyle/>
          <a:p>
            <a:fld id="{B9496208-0396-4DEE-9187-2167066D100E}" type="slidenum">
              <a:rPr lang="en-US" smtClean="0"/>
              <a:t>‹#›</a:t>
            </a:fld>
            <a:endParaRPr lang="en-US"/>
          </a:p>
        </p:txBody>
      </p:sp>
    </p:spTree>
    <p:extLst>
      <p:ext uri="{BB962C8B-B14F-4D97-AF65-F5344CB8AC3E}">
        <p14:creationId xmlns:p14="http://schemas.microsoft.com/office/powerpoint/2010/main" val="4501021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7ECA3-A9A2-7851-A94F-9ADA7242320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CE09696-7F47-7771-23DD-6E50D89E9DF6}"/>
              </a:ext>
            </a:extLst>
          </p:cNvPr>
          <p:cNvSpPr>
            <a:spLocks noGrp="1"/>
          </p:cNvSpPr>
          <p:nvPr>
            <p:ph type="dt" sz="half" idx="10"/>
          </p:nvPr>
        </p:nvSpPr>
        <p:spPr/>
        <p:txBody>
          <a:bodyPr/>
          <a:lstStyle/>
          <a:p>
            <a:fld id="{868B1E4B-6EA2-4694-A9F1-8631E65F70A1}" type="datetime1">
              <a:rPr lang="en-US" smtClean="0"/>
              <a:t>6/20/2025</a:t>
            </a:fld>
            <a:endParaRPr lang="en-US"/>
          </a:p>
        </p:txBody>
      </p:sp>
      <p:sp>
        <p:nvSpPr>
          <p:cNvPr id="4" name="Footer Placeholder 3">
            <a:extLst>
              <a:ext uri="{FF2B5EF4-FFF2-40B4-BE49-F238E27FC236}">
                <a16:creationId xmlns:a16="http://schemas.microsoft.com/office/drawing/2014/main" id="{45501C17-BC97-2557-81E9-B29FE0B50AF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24B9DFA-BCF1-789F-2C02-361E5EBB9AFC}"/>
              </a:ext>
            </a:extLst>
          </p:cNvPr>
          <p:cNvSpPr>
            <a:spLocks noGrp="1"/>
          </p:cNvSpPr>
          <p:nvPr>
            <p:ph type="sldNum" sz="quarter" idx="12"/>
          </p:nvPr>
        </p:nvSpPr>
        <p:spPr/>
        <p:txBody>
          <a:bodyPr/>
          <a:lstStyle/>
          <a:p>
            <a:fld id="{B9496208-0396-4DEE-9187-2167066D100E}" type="slidenum">
              <a:rPr lang="en-US" smtClean="0"/>
              <a:t>‹#›</a:t>
            </a:fld>
            <a:endParaRPr lang="en-US"/>
          </a:p>
        </p:txBody>
      </p:sp>
    </p:spTree>
    <p:extLst>
      <p:ext uri="{BB962C8B-B14F-4D97-AF65-F5344CB8AC3E}">
        <p14:creationId xmlns:p14="http://schemas.microsoft.com/office/powerpoint/2010/main" val="30015784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B4084B2-0726-8B4B-937B-7D07BA12EE7E}"/>
              </a:ext>
            </a:extLst>
          </p:cNvPr>
          <p:cNvSpPr>
            <a:spLocks noGrp="1"/>
          </p:cNvSpPr>
          <p:nvPr>
            <p:ph type="dt" sz="half" idx="10"/>
          </p:nvPr>
        </p:nvSpPr>
        <p:spPr/>
        <p:txBody>
          <a:bodyPr/>
          <a:lstStyle/>
          <a:p>
            <a:fld id="{FAF895E2-4F15-47E7-8406-949B60B7772D}" type="datetime1">
              <a:rPr lang="en-US" smtClean="0"/>
              <a:t>6/20/2025</a:t>
            </a:fld>
            <a:endParaRPr lang="en-US"/>
          </a:p>
        </p:txBody>
      </p:sp>
      <p:sp>
        <p:nvSpPr>
          <p:cNvPr id="3" name="Footer Placeholder 2">
            <a:extLst>
              <a:ext uri="{FF2B5EF4-FFF2-40B4-BE49-F238E27FC236}">
                <a16:creationId xmlns:a16="http://schemas.microsoft.com/office/drawing/2014/main" id="{BAC30ADA-B060-4DA5-C316-E6021E92F80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CE4AC00-4C30-9AD9-A272-91FE00AF0FB1}"/>
              </a:ext>
            </a:extLst>
          </p:cNvPr>
          <p:cNvSpPr>
            <a:spLocks noGrp="1"/>
          </p:cNvSpPr>
          <p:nvPr>
            <p:ph type="sldNum" sz="quarter" idx="12"/>
          </p:nvPr>
        </p:nvSpPr>
        <p:spPr/>
        <p:txBody>
          <a:bodyPr/>
          <a:lstStyle/>
          <a:p>
            <a:fld id="{B9496208-0396-4DEE-9187-2167066D100E}" type="slidenum">
              <a:rPr lang="en-US" smtClean="0"/>
              <a:t>‹#›</a:t>
            </a:fld>
            <a:endParaRPr lang="en-US"/>
          </a:p>
        </p:txBody>
      </p:sp>
    </p:spTree>
    <p:extLst>
      <p:ext uri="{BB962C8B-B14F-4D97-AF65-F5344CB8AC3E}">
        <p14:creationId xmlns:p14="http://schemas.microsoft.com/office/powerpoint/2010/main" val="445388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4B1C51-174E-89B0-55C5-29577C22636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053EB04-3C99-E140-6A5F-8BF6D72DB7D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E83A9E3-9EE5-9B44-1AC5-2706B95DD49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108BB86-FBDA-F7A3-90E2-9628FA9E17C1}"/>
              </a:ext>
            </a:extLst>
          </p:cNvPr>
          <p:cNvSpPr>
            <a:spLocks noGrp="1"/>
          </p:cNvSpPr>
          <p:nvPr>
            <p:ph type="dt" sz="half" idx="10"/>
          </p:nvPr>
        </p:nvSpPr>
        <p:spPr/>
        <p:txBody>
          <a:bodyPr/>
          <a:lstStyle/>
          <a:p>
            <a:fld id="{40AF5A26-1300-40A6-9BCD-10630E8A7C99}" type="datetime1">
              <a:rPr lang="en-US" smtClean="0"/>
              <a:t>6/20/2025</a:t>
            </a:fld>
            <a:endParaRPr lang="en-US"/>
          </a:p>
        </p:txBody>
      </p:sp>
      <p:sp>
        <p:nvSpPr>
          <p:cNvPr id="6" name="Footer Placeholder 5">
            <a:extLst>
              <a:ext uri="{FF2B5EF4-FFF2-40B4-BE49-F238E27FC236}">
                <a16:creationId xmlns:a16="http://schemas.microsoft.com/office/drawing/2014/main" id="{32700D5A-96CA-B95D-7654-AF141E56D03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8D70287-39DB-7BA3-7FB1-89AB1172C87C}"/>
              </a:ext>
            </a:extLst>
          </p:cNvPr>
          <p:cNvSpPr>
            <a:spLocks noGrp="1"/>
          </p:cNvSpPr>
          <p:nvPr>
            <p:ph type="sldNum" sz="quarter" idx="12"/>
          </p:nvPr>
        </p:nvSpPr>
        <p:spPr/>
        <p:txBody>
          <a:bodyPr/>
          <a:lstStyle/>
          <a:p>
            <a:fld id="{B9496208-0396-4DEE-9187-2167066D100E}" type="slidenum">
              <a:rPr lang="en-US" smtClean="0"/>
              <a:t>‹#›</a:t>
            </a:fld>
            <a:endParaRPr lang="en-US"/>
          </a:p>
        </p:txBody>
      </p:sp>
    </p:spTree>
    <p:extLst>
      <p:ext uri="{BB962C8B-B14F-4D97-AF65-F5344CB8AC3E}">
        <p14:creationId xmlns:p14="http://schemas.microsoft.com/office/powerpoint/2010/main" val="18222924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C792E-A70F-4478-CAB1-FA3DAB784AA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EB9C687-471B-C81B-B52A-762E7594F79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692868A-ABD3-8CA3-5E87-1FE3787BC8B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9C01F64-2248-B1BA-1E88-E468E90A873A}"/>
              </a:ext>
            </a:extLst>
          </p:cNvPr>
          <p:cNvSpPr>
            <a:spLocks noGrp="1"/>
          </p:cNvSpPr>
          <p:nvPr>
            <p:ph type="dt" sz="half" idx="10"/>
          </p:nvPr>
        </p:nvSpPr>
        <p:spPr/>
        <p:txBody>
          <a:bodyPr/>
          <a:lstStyle/>
          <a:p>
            <a:fld id="{97D71CD9-A5A2-4EB6-BF6B-D104543C1280}" type="datetime1">
              <a:rPr lang="en-US" smtClean="0"/>
              <a:t>6/20/2025</a:t>
            </a:fld>
            <a:endParaRPr lang="en-US"/>
          </a:p>
        </p:txBody>
      </p:sp>
      <p:sp>
        <p:nvSpPr>
          <p:cNvPr id="6" name="Footer Placeholder 5">
            <a:extLst>
              <a:ext uri="{FF2B5EF4-FFF2-40B4-BE49-F238E27FC236}">
                <a16:creationId xmlns:a16="http://schemas.microsoft.com/office/drawing/2014/main" id="{4EE58A91-6DF6-FD30-D8EC-D23EAC9CDA2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51279F9-2842-2D1D-01AC-4BB112B2FA08}"/>
              </a:ext>
            </a:extLst>
          </p:cNvPr>
          <p:cNvSpPr>
            <a:spLocks noGrp="1"/>
          </p:cNvSpPr>
          <p:nvPr>
            <p:ph type="sldNum" sz="quarter" idx="12"/>
          </p:nvPr>
        </p:nvSpPr>
        <p:spPr/>
        <p:txBody>
          <a:bodyPr/>
          <a:lstStyle/>
          <a:p>
            <a:fld id="{B9496208-0396-4DEE-9187-2167066D100E}" type="slidenum">
              <a:rPr lang="en-US" smtClean="0"/>
              <a:t>‹#›</a:t>
            </a:fld>
            <a:endParaRPr lang="en-US"/>
          </a:p>
        </p:txBody>
      </p:sp>
    </p:spTree>
    <p:extLst>
      <p:ext uri="{BB962C8B-B14F-4D97-AF65-F5344CB8AC3E}">
        <p14:creationId xmlns:p14="http://schemas.microsoft.com/office/powerpoint/2010/main" val="1538538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4E30118-31D5-ED0E-77AB-7EECCB8AE63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64335B7-7A0D-85E7-8D3A-2EB4F11441F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FE22B60-AEB3-5CE5-B59D-B13C1F04AD3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DA2A878C-B8E7-42BD-97C0-09DFDA7FFF9A}" type="datetime1">
              <a:rPr lang="en-US" smtClean="0"/>
              <a:t>6/20/2025</a:t>
            </a:fld>
            <a:endParaRPr lang="en-US"/>
          </a:p>
        </p:txBody>
      </p:sp>
      <p:sp>
        <p:nvSpPr>
          <p:cNvPr id="5" name="Footer Placeholder 4">
            <a:extLst>
              <a:ext uri="{FF2B5EF4-FFF2-40B4-BE49-F238E27FC236}">
                <a16:creationId xmlns:a16="http://schemas.microsoft.com/office/drawing/2014/main" id="{623BAA41-E2DC-7303-784B-5ECDB944389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1FA7FB27-77D8-5647-58DA-3649E5F4099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B9496208-0396-4DEE-9187-2167066D100E}" type="slidenum">
              <a:rPr lang="en-US" smtClean="0"/>
              <a:t>‹#›</a:t>
            </a:fld>
            <a:endParaRPr lang="en-US"/>
          </a:p>
        </p:txBody>
      </p:sp>
    </p:spTree>
    <p:extLst>
      <p:ext uri="{BB962C8B-B14F-4D97-AF65-F5344CB8AC3E}">
        <p14:creationId xmlns:p14="http://schemas.microsoft.com/office/powerpoint/2010/main" val="30446672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mailto:boydclaire@finance.nyc.gov" TargetMode="Externa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Layout" Target="../slideLayouts/slideLayout3.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9.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hyperlink" Target="https://github.com/orgs/nycdepartmentoffinance/repositories" TargetMode="External"/><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hyperlink" Target="https://nycdepartmentoffinance.github.io/models/coop_sales_model.html#maps" TargetMode="External"/><Relationship Id="rId2" Type="http://schemas.openxmlformats.org/officeDocument/2006/relationships/image" Target="../media/image4.png"/><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25.xml.rels><?xml version="1.0" encoding="UTF-8" standalone="yes"?>
<Relationships xmlns="http://schemas.openxmlformats.org/package/2006/relationships"><Relationship Id="rId3" Type="http://schemas.openxmlformats.org/officeDocument/2006/relationships/hyperlink" Target="https://nycdepartmentoffinance.github.io/data_dictionary/fdw_crosswalk.html" TargetMode="External"/><Relationship Id="rId2" Type="http://schemas.openxmlformats.org/officeDocument/2006/relationships/image" Target="../media/image4.png"/><Relationship Id="rId1" Type="http://schemas.openxmlformats.org/officeDocument/2006/relationships/slideLayout" Target="../slideLayouts/slideLayout3.xml"/><Relationship Id="rId4" Type="http://schemas.openxmlformats.org/officeDocument/2006/relationships/image" Target="../media/image18.png"/></Relationships>
</file>

<file path=ppt/slides/_rels/slide26.xml.rels><?xml version="1.0" encoding="UTF-8" standalone="yes"?>
<Relationships xmlns="http://schemas.openxmlformats.org/package/2006/relationships"><Relationship Id="rId3" Type="http://schemas.openxmlformats.org/officeDocument/2006/relationships/hyperlink" Target="https://github.com/nycdepartmentoffinance/assessNYC" TargetMode="External"/><Relationship Id="rId2" Type="http://schemas.openxmlformats.org/officeDocument/2006/relationships/image" Target="../media/image4.png"/><Relationship Id="rId1" Type="http://schemas.openxmlformats.org/officeDocument/2006/relationships/slideLayout" Target="../slideLayouts/slideLayout3.xml"/><Relationship Id="rId5" Type="http://schemas.openxmlformats.org/officeDocument/2006/relationships/image" Target="../media/image20.png"/><Relationship Id="rId4" Type="http://schemas.openxmlformats.org/officeDocument/2006/relationships/image" Target="../media/image19.png"/></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4.png"/><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2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09321-DE7E-9D8E-8AFA-0DB67C1AD89D}"/>
              </a:ext>
            </a:extLst>
          </p:cNvPr>
          <p:cNvSpPr>
            <a:spLocks noGrp="1"/>
          </p:cNvSpPr>
          <p:nvPr>
            <p:ph type="ctrTitle"/>
          </p:nvPr>
        </p:nvSpPr>
        <p:spPr/>
        <p:txBody>
          <a:bodyPr>
            <a:normAutofit/>
          </a:bodyPr>
          <a:lstStyle/>
          <a:p>
            <a:r>
              <a:rPr lang="en-US" sz="3600" b="1" dirty="0">
                <a:latin typeface="HelveticaNeueforSAS" panose="020B0604020202020204" pitchFamily="34" charset="0"/>
              </a:rPr>
              <a:t>     , ,              , and what we can do with them</a:t>
            </a:r>
          </a:p>
        </p:txBody>
      </p:sp>
      <p:sp>
        <p:nvSpPr>
          <p:cNvPr id="3" name="Subtitle 2">
            <a:extLst>
              <a:ext uri="{FF2B5EF4-FFF2-40B4-BE49-F238E27FC236}">
                <a16:creationId xmlns:a16="http://schemas.microsoft.com/office/drawing/2014/main" id="{B73AD75E-6159-858A-9D2E-E97A3680FC9A}"/>
              </a:ext>
            </a:extLst>
          </p:cNvPr>
          <p:cNvSpPr>
            <a:spLocks noGrp="1"/>
          </p:cNvSpPr>
          <p:nvPr>
            <p:ph type="subTitle" idx="1"/>
          </p:nvPr>
        </p:nvSpPr>
        <p:spPr>
          <a:xfrm>
            <a:off x="1524000" y="3899042"/>
            <a:ext cx="9144000" cy="1358757"/>
          </a:xfrm>
        </p:spPr>
        <p:txBody>
          <a:bodyPr>
            <a:normAutofit fontScale="85000" lnSpcReduction="20000"/>
          </a:bodyPr>
          <a:lstStyle/>
          <a:p>
            <a:r>
              <a:rPr lang="en-US" b="1" dirty="0">
                <a:latin typeface="HelveticaNeueforSAS" panose="020B0604020202020204" pitchFamily="34" charset="0"/>
              </a:rPr>
              <a:t>Claire Boyd</a:t>
            </a:r>
          </a:p>
          <a:p>
            <a:r>
              <a:rPr lang="en-US" i="1" dirty="0">
                <a:latin typeface="HelveticaNeueforSAS" panose="020B0604020202020204" pitchFamily="34" charset="0"/>
              </a:rPr>
              <a:t>Data Scientist</a:t>
            </a:r>
            <a:r>
              <a:rPr lang="en-US" dirty="0">
                <a:latin typeface="HelveticaNeueforSAS" panose="020B0604020202020204" pitchFamily="34" charset="0"/>
              </a:rPr>
              <a:t> </a:t>
            </a:r>
          </a:p>
          <a:p>
            <a:r>
              <a:rPr lang="en-US" b="0" i="0" dirty="0">
                <a:solidFill>
                  <a:srgbClr val="000000"/>
                </a:solidFill>
                <a:effectLst/>
                <a:latin typeface="Aptos" panose="020B0004020202020204" pitchFamily="34" charset="0"/>
              </a:rPr>
              <a:t>NYC Department of Finance, Property Modeling &amp; Valuation</a:t>
            </a:r>
          </a:p>
          <a:p>
            <a:r>
              <a:rPr lang="en-US" b="0" i="0" u="sng" dirty="0">
                <a:solidFill>
                  <a:srgbClr val="467886"/>
                </a:solidFill>
                <a:effectLst/>
                <a:latin typeface="Aptos" panose="020B0004020202020204" pitchFamily="34" charset="0"/>
                <a:hlinkClick r:id="rId2"/>
              </a:rPr>
              <a:t>boydclaire@finance.nyc.gov</a:t>
            </a:r>
            <a:endParaRPr lang="en-US" dirty="0">
              <a:latin typeface="HelveticaNeueforSAS" panose="020B0604020202020204" pitchFamily="34" charset="0"/>
            </a:endParaRPr>
          </a:p>
        </p:txBody>
      </p:sp>
      <p:pic>
        <p:nvPicPr>
          <p:cNvPr id="4" name="Picture 8">
            <a:extLst>
              <a:ext uri="{FF2B5EF4-FFF2-40B4-BE49-F238E27FC236}">
                <a16:creationId xmlns:a16="http://schemas.microsoft.com/office/drawing/2014/main" id="{BBB34AC8-DC15-4827-3025-6FDA7E9084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11706" y="2500313"/>
            <a:ext cx="1097584" cy="458645"/>
          </a:xfrm>
          <a:prstGeom prst="rect">
            <a:avLst/>
          </a:prstGeom>
          <a:noFill/>
          <a:extLst>
            <a:ext uri="{909E8E84-426E-40DD-AFC4-6F175D3DCCD1}">
              <a14:hiddenFill xmlns:a14="http://schemas.microsoft.com/office/drawing/2010/main">
                <a:solidFill>
                  <a:srgbClr val="FFFFFF"/>
                </a:solidFill>
              </a14:hiddenFill>
            </a:ext>
          </a:extLst>
        </p:spPr>
      </p:pic>
      <p:pic>
        <p:nvPicPr>
          <p:cNvPr id="9218" name="Picture 2" descr="Github">
            <a:extLst>
              <a:ext uri="{FF2B5EF4-FFF2-40B4-BE49-F238E27FC236}">
                <a16:creationId xmlns:a16="http://schemas.microsoft.com/office/drawing/2014/main" id="{EA1C52D0-D9BB-7A67-710B-A433D3CB297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345" t="28626" r="5430" b="32374"/>
          <a:stretch>
            <a:fillRect/>
          </a:stretch>
        </p:blipFill>
        <p:spPr bwMode="auto">
          <a:xfrm>
            <a:off x="2762339" y="2358882"/>
            <a:ext cx="1871529" cy="6000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0724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33878F-5E09-491F-F289-29E7E9133C5E}"/>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B6DC4E3-A728-9772-C636-BA3442D2B1F8}"/>
              </a:ext>
            </a:extLst>
          </p:cNvPr>
          <p:cNvSpPr>
            <a:spLocks noGrp="1"/>
          </p:cNvSpPr>
          <p:nvPr>
            <p:ph type="sldNum" sz="quarter" idx="12"/>
          </p:nvPr>
        </p:nvSpPr>
        <p:spPr/>
        <p:txBody>
          <a:bodyPr/>
          <a:lstStyle/>
          <a:p>
            <a:fld id="{B9496208-0396-4DEE-9187-2167066D100E}" type="slidenum">
              <a:rPr lang="en-US" smtClean="0"/>
              <a:t>10</a:t>
            </a:fld>
            <a:endParaRPr lang="en-US"/>
          </a:p>
        </p:txBody>
      </p:sp>
      <p:pic>
        <p:nvPicPr>
          <p:cNvPr id="5" name="Picture 4">
            <a:extLst>
              <a:ext uri="{FF2B5EF4-FFF2-40B4-BE49-F238E27FC236}">
                <a16:creationId xmlns:a16="http://schemas.microsoft.com/office/drawing/2014/main" id="{45790DCF-355E-88AD-70C0-48CD49397AF3}"/>
              </a:ext>
            </a:extLst>
          </p:cNvPr>
          <p:cNvPicPr>
            <a:picLocks noChangeAspect="1"/>
          </p:cNvPicPr>
          <p:nvPr/>
        </p:nvPicPr>
        <p:blipFill>
          <a:blip r:embed="rId2"/>
          <a:stretch>
            <a:fillRect/>
          </a:stretch>
        </p:blipFill>
        <p:spPr>
          <a:xfrm>
            <a:off x="176576" y="6100895"/>
            <a:ext cx="1171809" cy="686922"/>
          </a:xfrm>
          <a:prstGeom prst="rect">
            <a:avLst/>
          </a:prstGeom>
        </p:spPr>
      </p:pic>
      <p:sp>
        <p:nvSpPr>
          <p:cNvPr id="11" name="Rectangle 10">
            <a:extLst>
              <a:ext uri="{FF2B5EF4-FFF2-40B4-BE49-F238E27FC236}">
                <a16:creationId xmlns:a16="http://schemas.microsoft.com/office/drawing/2014/main" id="{67E1206A-47C1-158C-6ADB-E06D08A1CCFE}"/>
              </a:ext>
            </a:extLst>
          </p:cNvPr>
          <p:cNvSpPr/>
          <p:nvPr/>
        </p:nvSpPr>
        <p:spPr>
          <a:xfrm>
            <a:off x="8749553" y="2433917"/>
            <a:ext cx="1515035" cy="222324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D4B495A5-F485-91FD-FCA3-FB7957329EA7}"/>
              </a:ext>
            </a:extLst>
          </p:cNvPr>
          <p:cNvSpPr/>
          <p:nvPr/>
        </p:nvSpPr>
        <p:spPr>
          <a:xfrm>
            <a:off x="762480" y="782052"/>
            <a:ext cx="2201779" cy="529390"/>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b="1" dirty="0"/>
              <a:t>GitHub</a:t>
            </a:r>
          </a:p>
        </p:txBody>
      </p:sp>
      <p:sp>
        <p:nvSpPr>
          <p:cNvPr id="6" name="Text Placeholder 3">
            <a:extLst>
              <a:ext uri="{FF2B5EF4-FFF2-40B4-BE49-F238E27FC236}">
                <a16:creationId xmlns:a16="http://schemas.microsoft.com/office/drawing/2014/main" id="{971A8432-ED30-680E-C176-31A91D1F6F73}"/>
              </a:ext>
            </a:extLst>
          </p:cNvPr>
          <p:cNvSpPr txBox="1">
            <a:spLocks/>
          </p:cNvSpPr>
          <p:nvPr/>
        </p:nvSpPr>
        <p:spPr>
          <a:xfrm>
            <a:off x="622469" y="1569537"/>
            <a:ext cx="5074024" cy="475689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When you use git/GitHub together, it is like </a:t>
            </a:r>
            <a:r>
              <a:rPr lang="en-US" sz="2000" b="1" dirty="0" err="1"/>
              <a:t>GoogleDocs</a:t>
            </a:r>
            <a:r>
              <a:rPr lang="en-US" sz="2000" dirty="0"/>
              <a:t> for code.</a:t>
            </a:r>
          </a:p>
          <a:p>
            <a:r>
              <a:rPr lang="en-US" sz="2000" dirty="0"/>
              <a:t>GitHub is a </a:t>
            </a:r>
            <a:r>
              <a:rPr lang="en-US" sz="2000" b="1" dirty="0"/>
              <a:t>website</a:t>
            </a:r>
            <a:r>
              <a:rPr lang="en-US" sz="2000" dirty="0"/>
              <a:t> that hosts repositories (folders) under version control by git.</a:t>
            </a:r>
          </a:p>
          <a:p>
            <a:r>
              <a:rPr lang="en-US" sz="2000" dirty="0"/>
              <a:t>It is the </a:t>
            </a:r>
            <a:r>
              <a:rPr lang="en-US" sz="2000" b="1" dirty="0"/>
              <a:t>remote (cloud) storage </a:t>
            </a:r>
            <a:r>
              <a:rPr lang="en-US" sz="2000" dirty="0"/>
              <a:t>for repositories (folders) that allows us to work together on the same material.</a:t>
            </a:r>
          </a:p>
          <a:p>
            <a:endParaRPr lang="en-US" sz="2000" dirty="0"/>
          </a:p>
        </p:txBody>
      </p:sp>
      <p:pic>
        <p:nvPicPr>
          <p:cNvPr id="9" name="Picture 8">
            <a:extLst>
              <a:ext uri="{FF2B5EF4-FFF2-40B4-BE49-F238E27FC236}">
                <a16:creationId xmlns:a16="http://schemas.microsoft.com/office/drawing/2014/main" id="{FA438DE9-062C-A0BE-B2E7-3FBC30520BCF}"/>
              </a:ext>
            </a:extLst>
          </p:cNvPr>
          <p:cNvPicPr>
            <a:picLocks noChangeAspect="1"/>
          </p:cNvPicPr>
          <p:nvPr/>
        </p:nvPicPr>
        <p:blipFill>
          <a:blip r:embed="rId3"/>
          <a:stretch>
            <a:fillRect/>
          </a:stretch>
        </p:blipFill>
        <p:spPr>
          <a:xfrm>
            <a:off x="5924895" y="449084"/>
            <a:ext cx="5962830" cy="5792102"/>
          </a:xfrm>
          <a:prstGeom prst="rect">
            <a:avLst/>
          </a:prstGeom>
        </p:spPr>
      </p:pic>
    </p:spTree>
    <p:extLst>
      <p:ext uri="{BB962C8B-B14F-4D97-AF65-F5344CB8AC3E}">
        <p14:creationId xmlns:p14="http://schemas.microsoft.com/office/powerpoint/2010/main" val="27839849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AD655C-0716-CEA0-75BB-9F4F2C5F7294}"/>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08A49F4-F989-FD78-57D2-7037059AE239}"/>
              </a:ext>
            </a:extLst>
          </p:cNvPr>
          <p:cNvSpPr>
            <a:spLocks noGrp="1"/>
          </p:cNvSpPr>
          <p:nvPr>
            <p:ph type="sldNum" sz="quarter" idx="12"/>
          </p:nvPr>
        </p:nvSpPr>
        <p:spPr/>
        <p:txBody>
          <a:bodyPr/>
          <a:lstStyle/>
          <a:p>
            <a:fld id="{B9496208-0396-4DEE-9187-2167066D100E}" type="slidenum">
              <a:rPr lang="en-US" smtClean="0"/>
              <a:t>11</a:t>
            </a:fld>
            <a:endParaRPr lang="en-US"/>
          </a:p>
        </p:txBody>
      </p:sp>
      <p:pic>
        <p:nvPicPr>
          <p:cNvPr id="5" name="Picture 4">
            <a:extLst>
              <a:ext uri="{FF2B5EF4-FFF2-40B4-BE49-F238E27FC236}">
                <a16:creationId xmlns:a16="http://schemas.microsoft.com/office/drawing/2014/main" id="{E65CBD5A-77D1-D5FD-AEC5-CF63D1C50575}"/>
              </a:ext>
            </a:extLst>
          </p:cNvPr>
          <p:cNvPicPr>
            <a:picLocks noChangeAspect="1"/>
          </p:cNvPicPr>
          <p:nvPr/>
        </p:nvPicPr>
        <p:blipFill>
          <a:blip r:embed="rId2"/>
          <a:stretch>
            <a:fillRect/>
          </a:stretch>
        </p:blipFill>
        <p:spPr>
          <a:xfrm>
            <a:off x="176576" y="6100895"/>
            <a:ext cx="1171809" cy="686922"/>
          </a:xfrm>
          <a:prstGeom prst="rect">
            <a:avLst/>
          </a:prstGeom>
        </p:spPr>
      </p:pic>
      <p:sp>
        <p:nvSpPr>
          <p:cNvPr id="11" name="Rectangle 10">
            <a:extLst>
              <a:ext uri="{FF2B5EF4-FFF2-40B4-BE49-F238E27FC236}">
                <a16:creationId xmlns:a16="http://schemas.microsoft.com/office/drawing/2014/main" id="{2C46E171-E8E0-1C0C-D82B-7EF575228FA1}"/>
              </a:ext>
            </a:extLst>
          </p:cNvPr>
          <p:cNvSpPr/>
          <p:nvPr/>
        </p:nvSpPr>
        <p:spPr>
          <a:xfrm>
            <a:off x="8749553" y="2433917"/>
            <a:ext cx="1515035" cy="222324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24E75D1F-0A6D-9DF9-0DD1-26FEE1BF7F26}"/>
              </a:ext>
            </a:extLst>
          </p:cNvPr>
          <p:cNvSpPr/>
          <p:nvPr/>
        </p:nvSpPr>
        <p:spPr>
          <a:xfrm>
            <a:off x="762480" y="782052"/>
            <a:ext cx="2201779" cy="529390"/>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b="1" dirty="0"/>
              <a:t>GitHub</a:t>
            </a:r>
          </a:p>
        </p:txBody>
      </p:sp>
      <p:sp>
        <p:nvSpPr>
          <p:cNvPr id="6" name="Text Placeholder 3">
            <a:extLst>
              <a:ext uri="{FF2B5EF4-FFF2-40B4-BE49-F238E27FC236}">
                <a16:creationId xmlns:a16="http://schemas.microsoft.com/office/drawing/2014/main" id="{445EE9E6-39EF-5790-8EB5-1B0C2282C350}"/>
              </a:ext>
            </a:extLst>
          </p:cNvPr>
          <p:cNvSpPr txBox="1">
            <a:spLocks/>
          </p:cNvSpPr>
          <p:nvPr/>
        </p:nvSpPr>
        <p:spPr>
          <a:xfrm>
            <a:off x="622469" y="1569537"/>
            <a:ext cx="5074024" cy="475689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When you use git/GitHub together, it is like </a:t>
            </a:r>
            <a:r>
              <a:rPr lang="en-US" sz="2000" b="1" dirty="0" err="1"/>
              <a:t>GoogleDocs</a:t>
            </a:r>
            <a:r>
              <a:rPr lang="en-US" sz="2000" dirty="0"/>
              <a:t> for code.</a:t>
            </a:r>
          </a:p>
          <a:p>
            <a:r>
              <a:rPr lang="en-US" sz="2000" dirty="0"/>
              <a:t>GitHub is a </a:t>
            </a:r>
            <a:r>
              <a:rPr lang="en-US" sz="2000" b="1" dirty="0"/>
              <a:t>website</a:t>
            </a:r>
            <a:r>
              <a:rPr lang="en-US" sz="2000" dirty="0"/>
              <a:t> that hosts repositories (folders) under version control by git.</a:t>
            </a:r>
          </a:p>
          <a:p>
            <a:r>
              <a:rPr lang="en-US" sz="2000" dirty="0"/>
              <a:t>It is the </a:t>
            </a:r>
            <a:r>
              <a:rPr lang="en-US" sz="2000" b="1" dirty="0"/>
              <a:t>remote (cloud) storage </a:t>
            </a:r>
            <a:r>
              <a:rPr lang="en-US" sz="2000" dirty="0"/>
              <a:t>for repositories (folders) that allows us to work together on the same material.</a:t>
            </a:r>
          </a:p>
          <a:p>
            <a:r>
              <a:rPr lang="en-US" sz="2000" dirty="0"/>
              <a:t>It allows for </a:t>
            </a:r>
            <a:r>
              <a:rPr lang="en-US" sz="2000" b="1" dirty="0"/>
              <a:t>team development</a:t>
            </a:r>
          </a:p>
          <a:p>
            <a:pPr lvl="1"/>
            <a:r>
              <a:rPr lang="en-US" sz="1600" dirty="0"/>
              <a:t>Different versions of the project (these “snapshots”) can be merged together to create one final version</a:t>
            </a:r>
          </a:p>
          <a:p>
            <a:pPr lvl="1"/>
            <a:r>
              <a:rPr lang="en-US" sz="1600" dirty="0"/>
              <a:t>Allows for simultaneous work</a:t>
            </a:r>
            <a:endParaRPr lang="en-US" sz="2000" dirty="0"/>
          </a:p>
          <a:p>
            <a:endParaRPr lang="en-US" sz="2000" dirty="0"/>
          </a:p>
          <a:p>
            <a:endParaRPr lang="en-US" sz="2000" dirty="0"/>
          </a:p>
        </p:txBody>
      </p:sp>
      <p:pic>
        <p:nvPicPr>
          <p:cNvPr id="2" name="Picture 10" descr="What sequence of Git commands could have resulted in this commit graph -  Stack Overflow">
            <a:extLst>
              <a:ext uri="{FF2B5EF4-FFF2-40B4-BE49-F238E27FC236}">
                <a16:creationId xmlns:a16="http://schemas.microsoft.com/office/drawing/2014/main" id="{DB9C48E1-A44A-CA48-CB31-F022ABB7EE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18851" y="1524315"/>
            <a:ext cx="3776911" cy="190468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Chart&#10;&#10;AI-generated content may be incorrect.">
            <a:extLst>
              <a:ext uri="{FF2B5EF4-FFF2-40B4-BE49-F238E27FC236}">
                <a16:creationId xmlns:a16="http://schemas.microsoft.com/office/drawing/2014/main" id="{01550133-2CE3-CA5D-A321-9B25E8888E7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76836" y="4146538"/>
            <a:ext cx="4276964" cy="2021664"/>
          </a:xfrm>
          <a:prstGeom prst="rect">
            <a:avLst/>
          </a:prstGeom>
        </p:spPr>
      </p:pic>
      <p:sp>
        <p:nvSpPr>
          <p:cNvPr id="9" name="Rectangle 8">
            <a:extLst>
              <a:ext uri="{FF2B5EF4-FFF2-40B4-BE49-F238E27FC236}">
                <a16:creationId xmlns:a16="http://schemas.microsoft.com/office/drawing/2014/main" id="{7E685F26-CE90-8191-4E56-C6BD18072C51}"/>
              </a:ext>
            </a:extLst>
          </p:cNvPr>
          <p:cNvSpPr/>
          <p:nvPr/>
        </p:nvSpPr>
        <p:spPr>
          <a:xfrm>
            <a:off x="7076834" y="3617147"/>
            <a:ext cx="3023129" cy="424355"/>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b="1" dirty="0"/>
              <a:t>Collaborating with others</a:t>
            </a:r>
          </a:p>
        </p:txBody>
      </p:sp>
      <p:sp>
        <p:nvSpPr>
          <p:cNvPr id="10" name="Rectangle 9">
            <a:extLst>
              <a:ext uri="{FF2B5EF4-FFF2-40B4-BE49-F238E27FC236}">
                <a16:creationId xmlns:a16="http://schemas.microsoft.com/office/drawing/2014/main" id="{1E3D60C1-5535-B866-6BD4-2B7A8D5AE32F}"/>
              </a:ext>
            </a:extLst>
          </p:cNvPr>
          <p:cNvSpPr/>
          <p:nvPr/>
        </p:nvSpPr>
        <p:spPr>
          <a:xfrm>
            <a:off x="6959071" y="994924"/>
            <a:ext cx="3023129" cy="424355"/>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b="1" dirty="0"/>
              <a:t>Working alone</a:t>
            </a:r>
          </a:p>
        </p:txBody>
      </p:sp>
    </p:spTree>
    <p:extLst>
      <p:ext uri="{BB962C8B-B14F-4D97-AF65-F5344CB8AC3E}">
        <p14:creationId xmlns:p14="http://schemas.microsoft.com/office/powerpoint/2010/main" val="245108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9910BA-8DFF-84FF-2DD1-5F55C5872529}"/>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03ABB2-8A85-2BC7-270C-23B316C84970}"/>
              </a:ext>
            </a:extLst>
          </p:cNvPr>
          <p:cNvSpPr>
            <a:spLocks noGrp="1"/>
          </p:cNvSpPr>
          <p:nvPr>
            <p:ph type="sldNum" sz="quarter" idx="12"/>
          </p:nvPr>
        </p:nvSpPr>
        <p:spPr/>
        <p:txBody>
          <a:bodyPr/>
          <a:lstStyle/>
          <a:p>
            <a:fld id="{B9496208-0396-4DEE-9187-2167066D100E}" type="slidenum">
              <a:rPr lang="en-US" smtClean="0"/>
              <a:t>12</a:t>
            </a:fld>
            <a:endParaRPr lang="en-US"/>
          </a:p>
        </p:txBody>
      </p:sp>
      <p:pic>
        <p:nvPicPr>
          <p:cNvPr id="5" name="Picture 4">
            <a:extLst>
              <a:ext uri="{FF2B5EF4-FFF2-40B4-BE49-F238E27FC236}">
                <a16:creationId xmlns:a16="http://schemas.microsoft.com/office/drawing/2014/main" id="{55E7294A-6617-92A8-21CF-68461AA9F069}"/>
              </a:ext>
            </a:extLst>
          </p:cNvPr>
          <p:cNvPicPr>
            <a:picLocks noChangeAspect="1"/>
          </p:cNvPicPr>
          <p:nvPr/>
        </p:nvPicPr>
        <p:blipFill>
          <a:blip r:embed="rId2"/>
          <a:stretch>
            <a:fillRect/>
          </a:stretch>
        </p:blipFill>
        <p:spPr>
          <a:xfrm>
            <a:off x="176576" y="6100895"/>
            <a:ext cx="1171809" cy="686922"/>
          </a:xfrm>
          <a:prstGeom prst="rect">
            <a:avLst/>
          </a:prstGeom>
        </p:spPr>
      </p:pic>
      <p:pic>
        <p:nvPicPr>
          <p:cNvPr id="2" name="Picture 1" descr="Github">
            <a:extLst>
              <a:ext uri="{FF2B5EF4-FFF2-40B4-BE49-F238E27FC236}">
                <a16:creationId xmlns:a16="http://schemas.microsoft.com/office/drawing/2014/main" id="{C5205947-60D4-F273-D9B7-300789D0BDE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345" t="28626" r="5430" b="32374"/>
          <a:stretch>
            <a:fillRect/>
          </a:stretch>
        </p:blipFill>
        <p:spPr bwMode="auto">
          <a:xfrm>
            <a:off x="1348385" y="2676329"/>
            <a:ext cx="2987221" cy="95780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F9593582-9C81-8660-8F62-97B669AD4FA6}"/>
              </a:ext>
            </a:extLst>
          </p:cNvPr>
          <p:cNvSpPr txBox="1"/>
          <p:nvPr/>
        </p:nvSpPr>
        <p:spPr>
          <a:xfrm>
            <a:off x="7134137" y="895453"/>
            <a:ext cx="2952925" cy="646331"/>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dirty="0"/>
              <a:t>90% of Fortune 500 Companies use GitHub</a:t>
            </a:r>
          </a:p>
        </p:txBody>
      </p:sp>
      <p:sp>
        <p:nvSpPr>
          <p:cNvPr id="8" name="TextBox 7">
            <a:extLst>
              <a:ext uri="{FF2B5EF4-FFF2-40B4-BE49-F238E27FC236}">
                <a16:creationId xmlns:a16="http://schemas.microsoft.com/office/drawing/2014/main" id="{877C6E6E-9F3A-D1FC-B781-228D5BD38713}"/>
              </a:ext>
            </a:extLst>
          </p:cNvPr>
          <p:cNvSpPr txBox="1"/>
          <p:nvPr/>
        </p:nvSpPr>
        <p:spPr>
          <a:xfrm>
            <a:off x="7322827" y="4175277"/>
            <a:ext cx="3648684" cy="1477328"/>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dirty="0"/>
              <a:t>In 2022, there were 3.5 billion contributions to GitHub projects, 20% were made to public repositories (project folders) the rest to private repositories.</a:t>
            </a:r>
          </a:p>
        </p:txBody>
      </p:sp>
      <p:cxnSp>
        <p:nvCxnSpPr>
          <p:cNvPr id="10" name="Straight Connector 9">
            <a:extLst>
              <a:ext uri="{FF2B5EF4-FFF2-40B4-BE49-F238E27FC236}">
                <a16:creationId xmlns:a16="http://schemas.microsoft.com/office/drawing/2014/main" id="{7E572F25-DD11-4BAF-DE1C-0883430B6AB6}"/>
              </a:ext>
            </a:extLst>
          </p:cNvPr>
          <p:cNvCxnSpPr>
            <a:cxnSpLocks/>
            <a:stCxn id="7" idx="1"/>
            <a:endCxn id="2" idx="3"/>
          </p:cNvCxnSpPr>
          <p:nvPr/>
        </p:nvCxnSpPr>
        <p:spPr>
          <a:xfrm flipH="1">
            <a:off x="4335606" y="1218619"/>
            <a:ext cx="2798531" cy="1936613"/>
          </a:xfrm>
          <a:prstGeom prst="line">
            <a:avLst/>
          </a:prstGeom>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E556EDD1-0F47-DD02-94B3-5FC568346623}"/>
              </a:ext>
            </a:extLst>
          </p:cNvPr>
          <p:cNvCxnSpPr>
            <a:cxnSpLocks/>
            <a:stCxn id="8" idx="1"/>
            <a:endCxn id="2" idx="3"/>
          </p:cNvCxnSpPr>
          <p:nvPr/>
        </p:nvCxnSpPr>
        <p:spPr>
          <a:xfrm flipH="1" flipV="1">
            <a:off x="4335606" y="3155232"/>
            <a:ext cx="2987221" cy="1758709"/>
          </a:xfrm>
          <a:prstGeom prst="line">
            <a:avLst/>
          </a:prstGeom>
        </p:spPr>
        <p:style>
          <a:lnRef idx="2">
            <a:schemeClr val="accent1"/>
          </a:lnRef>
          <a:fillRef idx="0">
            <a:schemeClr val="accent1"/>
          </a:fillRef>
          <a:effectRef idx="1">
            <a:schemeClr val="accent1"/>
          </a:effectRef>
          <a:fontRef idx="minor">
            <a:schemeClr val="tx1"/>
          </a:fontRef>
        </p:style>
      </p:cxnSp>
      <p:sp>
        <p:nvSpPr>
          <p:cNvPr id="31" name="TextBox 30">
            <a:extLst>
              <a:ext uri="{FF2B5EF4-FFF2-40B4-BE49-F238E27FC236}">
                <a16:creationId xmlns:a16="http://schemas.microsoft.com/office/drawing/2014/main" id="{2D6C143E-E08C-C7D0-D995-205CA22E07D7}"/>
              </a:ext>
            </a:extLst>
          </p:cNvPr>
          <p:cNvSpPr txBox="1"/>
          <p:nvPr/>
        </p:nvSpPr>
        <p:spPr>
          <a:xfrm>
            <a:off x="8234795" y="3237712"/>
            <a:ext cx="2952925" cy="646331"/>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dirty="0"/>
              <a:t>1.5% percent of internet users use GitHub</a:t>
            </a:r>
          </a:p>
        </p:txBody>
      </p:sp>
      <p:cxnSp>
        <p:nvCxnSpPr>
          <p:cNvPr id="39" name="Straight Connector 38">
            <a:extLst>
              <a:ext uri="{FF2B5EF4-FFF2-40B4-BE49-F238E27FC236}">
                <a16:creationId xmlns:a16="http://schemas.microsoft.com/office/drawing/2014/main" id="{B07B7FE6-4145-009D-F926-F6EB63765E92}"/>
              </a:ext>
            </a:extLst>
          </p:cNvPr>
          <p:cNvCxnSpPr>
            <a:cxnSpLocks/>
            <a:stCxn id="31" idx="1"/>
            <a:endCxn id="2" idx="3"/>
          </p:cNvCxnSpPr>
          <p:nvPr/>
        </p:nvCxnSpPr>
        <p:spPr>
          <a:xfrm flipH="1" flipV="1">
            <a:off x="4335606" y="3155232"/>
            <a:ext cx="3899189" cy="405646"/>
          </a:xfrm>
          <a:prstGeom prst="line">
            <a:avLst/>
          </a:prstGeom>
        </p:spPr>
        <p:style>
          <a:lnRef idx="2">
            <a:schemeClr val="accent1"/>
          </a:lnRef>
          <a:fillRef idx="0">
            <a:schemeClr val="accent1"/>
          </a:fillRef>
          <a:effectRef idx="1">
            <a:schemeClr val="accent1"/>
          </a:effectRef>
          <a:fontRef idx="minor">
            <a:schemeClr val="tx1"/>
          </a:fontRef>
        </p:style>
      </p:cxnSp>
      <p:sp>
        <p:nvSpPr>
          <p:cNvPr id="47" name="TextBox 46">
            <a:extLst>
              <a:ext uri="{FF2B5EF4-FFF2-40B4-BE49-F238E27FC236}">
                <a16:creationId xmlns:a16="http://schemas.microsoft.com/office/drawing/2014/main" id="{663C105A-6445-7B46-A0E3-3F875A19B53A}"/>
              </a:ext>
            </a:extLst>
          </p:cNvPr>
          <p:cNvSpPr txBox="1"/>
          <p:nvPr/>
        </p:nvSpPr>
        <p:spPr>
          <a:xfrm>
            <a:off x="7777322" y="1802169"/>
            <a:ext cx="2952925" cy="1200329"/>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dirty="0"/>
              <a:t>GitHub is used by over 4 million organizations, and more than 100 million developers</a:t>
            </a:r>
          </a:p>
        </p:txBody>
      </p:sp>
      <p:cxnSp>
        <p:nvCxnSpPr>
          <p:cNvPr id="54" name="Straight Connector 53">
            <a:extLst>
              <a:ext uri="{FF2B5EF4-FFF2-40B4-BE49-F238E27FC236}">
                <a16:creationId xmlns:a16="http://schemas.microsoft.com/office/drawing/2014/main" id="{390C121F-9B62-05DF-2F06-9677F6D6C5CE}"/>
              </a:ext>
            </a:extLst>
          </p:cNvPr>
          <p:cNvCxnSpPr>
            <a:stCxn id="2" idx="3"/>
            <a:endCxn id="47" idx="1"/>
          </p:cNvCxnSpPr>
          <p:nvPr/>
        </p:nvCxnSpPr>
        <p:spPr>
          <a:xfrm flipV="1">
            <a:off x="4335606" y="2402334"/>
            <a:ext cx="3441716" cy="752898"/>
          </a:xfrm>
          <a:prstGeom prst="line">
            <a:avLst/>
          </a:prstGeom>
        </p:spPr>
        <p:style>
          <a:lnRef idx="2">
            <a:schemeClr val="accent1"/>
          </a:lnRef>
          <a:fillRef idx="0">
            <a:schemeClr val="accent1"/>
          </a:fillRef>
          <a:effectRef idx="1">
            <a:schemeClr val="accent1"/>
          </a:effectRef>
          <a:fontRef idx="minor">
            <a:schemeClr val="tx1"/>
          </a:fontRef>
        </p:style>
      </p:cxnSp>
      <p:sp>
        <p:nvSpPr>
          <p:cNvPr id="3" name="Text Placeholder 3">
            <a:extLst>
              <a:ext uri="{FF2B5EF4-FFF2-40B4-BE49-F238E27FC236}">
                <a16:creationId xmlns:a16="http://schemas.microsoft.com/office/drawing/2014/main" id="{96416A83-DCE2-B458-5312-F817A6C9B93B}"/>
              </a:ext>
            </a:extLst>
          </p:cNvPr>
          <p:cNvSpPr txBox="1">
            <a:spLocks/>
          </p:cNvSpPr>
          <p:nvPr/>
        </p:nvSpPr>
        <p:spPr>
          <a:xfrm>
            <a:off x="1052632" y="4570480"/>
            <a:ext cx="4444590" cy="686923"/>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t>Using this tool is </a:t>
            </a:r>
            <a:r>
              <a:rPr lang="en-US" sz="2000" b="1" dirty="0"/>
              <a:t>industry standard</a:t>
            </a:r>
            <a:r>
              <a:rPr lang="en-US" sz="2000" dirty="0"/>
              <a:t> for all data science and software teams.</a:t>
            </a:r>
          </a:p>
        </p:txBody>
      </p:sp>
    </p:spTree>
    <p:extLst>
      <p:ext uri="{BB962C8B-B14F-4D97-AF65-F5344CB8AC3E}">
        <p14:creationId xmlns:p14="http://schemas.microsoft.com/office/powerpoint/2010/main" val="21508607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80767F-0E9C-1C0F-3F58-CE002531EA15}"/>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81F8300-326F-3550-5856-C24DA2F36BE5}"/>
              </a:ext>
            </a:extLst>
          </p:cNvPr>
          <p:cNvSpPr>
            <a:spLocks noGrp="1"/>
          </p:cNvSpPr>
          <p:nvPr>
            <p:ph type="sldNum" sz="quarter" idx="12"/>
          </p:nvPr>
        </p:nvSpPr>
        <p:spPr/>
        <p:txBody>
          <a:bodyPr/>
          <a:lstStyle/>
          <a:p>
            <a:fld id="{B9496208-0396-4DEE-9187-2167066D100E}" type="slidenum">
              <a:rPr lang="en-US" smtClean="0"/>
              <a:t>13</a:t>
            </a:fld>
            <a:endParaRPr lang="en-US"/>
          </a:p>
        </p:txBody>
      </p:sp>
      <p:pic>
        <p:nvPicPr>
          <p:cNvPr id="5" name="Picture 4">
            <a:extLst>
              <a:ext uri="{FF2B5EF4-FFF2-40B4-BE49-F238E27FC236}">
                <a16:creationId xmlns:a16="http://schemas.microsoft.com/office/drawing/2014/main" id="{42D08614-FFCA-EDB3-902E-6711DAF9A934}"/>
              </a:ext>
            </a:extLst>
          </p:cNvPr>
          <p:cNvPicPr>
            <a:picLocks noChangeAspect="1"/>
          </p:cNvPicPr>
          <p:nvPr/>
        </p:nvPicPr>
        <p:blipFill>
          <a:blip r:embed="rId2"/>
          <a:stretch>
            <a:fillRect/>
          </a:stretch>
        </p:blipFill>
        <p:spPr>
          <a:xfrm>
            <a:off x="176576" y="6100895"/>
            <a:ext cx="1171809" cy="686922"/>
          </a:xfrm>
          <a:prstGeom prst="rect">
            <a:avLst/>
          </a:prstGeom>
        </p:spPr>
      </p:pic>
      <p:sp>
        <p:nvSpPr>
          <p:cNvPr id="19" name="Text Placeholder 3">
            <a:extLst>
              <a:ext uri="{FF2B5EF4-FFF2-40B4-BE49-F238E27FC236}">
                <a16:creationId xmlns:a16="http://schemas.microsoft.com/office/drawing/2014/main" id="{44044DEB-C824-845A-204C-08F146CE0579}"/>
              </a:ext>
            </a:extLst>
          </p:cNvPr>
          <p:cNvSpPr txBox="1">
            <a:spLocks/>
          </p:cNvSpPr>
          <p:nvPr/>
        </p:nvSpPr>
        <p:spPr>
          <a:xfrm>
            <a:off x="762480" y="1181099"/>
            <a:ext cx="3932237" cy="4662488"/>
          </a:xfrm>
          <a:prstGeom prst="rect">
            <a:avLst/>
          </a:prstGeom>
        </p:spPr>
        <p:txBody>
          <a:bodyPr>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t>You and a coworker are tasked to work on a project </a:t>
            </a:r>
            <a:r>
              <a:rPr lang="en-US" sz="2000" dirty="0" err="1"/>
              <a:t>demo.R</a:t>
            </a:r>
            <a:r>
              <a:rPr lang="en-US" sz="2000" dirty="0"/>
              <a:t>. The goal is to add a few more columns to an existing csv (logged price, logged estimate,  price-estimate, </a:t>
            </a:r>
            <a:r>
              <a:rPr lang="en-US" sz="2000" dirty="0" err="1"/>
              <a:t>log_price-log_estimate</a:t>
            </a:r>
            <a:r>
              <a:rPr lang="en-US" sz="2000" dirty="0"/>
              <a:t>).</a:t>
            </a:r>
          </a:p>
          <a:p>
            <a:r>
              <a:rPr lang="en-US" sz="2000" dirty="0"/>
              <a:t>How would you work on this task so that your work was </a:t>
            </a:r>
            <a:r>
              <a:rPr lang="en-US" sz="2000" b="1" dirty="0">
                <a:solidFill>
                  <a:schemeClr val="accent6"/>
                </a:solidFill>
              </a:rPr>
              <a:t>version controlled</a:t>
            </a:r>
            <a:r>
              <a:rPr lang="en-US" sz="2000" dirty="0">
                <a:solidFill>
                  <a:schemeClr val="accent6"/>
                </a:solidFill>
              </a:rPr>
              <a:t> </a:t>
            </a:r>
            <a:r>
              <a:rPr lang="en-US" sz="2000" dirty="0"/>
              <a:t>(saved regularly)?</a:t>
            </a:r>
          </a:p>
          <a:p>
            <a:r>
              <a:rPr lang="en-US" sz="2000" dirty="0"/>
              <a:t>How would you </a:t>
            </a:r>
            <a:r>
              <a:rPr lang="en-US" sz="2000" b="1" dirty="0">
                <a:solidFill>
                  <a:schemeClr val="accent6"/>
                </a:solidFill>
              </a:rPr>
              <a:t>collaborate</a:t>
            </a:r>
            <a:r>
              <a:rPr lang="en-US" sz="2000" dirty="0"/>
              <a:t> on this? </a:t>
            </a:r>
          </a:p>
          <a:p>
            <a:r>
              <a:rPr lang="en-US" sz="2000" dirty="0"/>
              <a:t>How would you </a:t>
            </a:r>
            <a:r>
              <a:rPr lang="en-US" sz="2000" b="1" dirty="0">
                <a:solidFill>
                  <a:schemeClr val="accent6"/>
                </a:solidFill>
              </a:rPr>
              <a:t>combine your work </a:t>
            </a:r>
            <a:r>
              <a:rPr lang="en-US" sz="2000" dirty="0"/>
              <a:t>when its finished, assuming someone else might want to repeat this process another time?</a:t>
            </a:r>
          </a:p>
          <a:p>
            <a:r>
              <a:rPr lang="en-US" sz="2000" dirty="0"/>
              <a:t>Where would you </a:t>
            </a:r>
            <a:r>
              <a:rPr lang="en-US" sz="2000" b="1" dirty="0">
                <a:solidFill>
                  <a:schemeClr val="accent6"/>
                </a:solidFill>
              </a:rPr>
              <a:t>store the finished product </a:t>
            </a:r>
            <a:r>
              <a:rPr lang="en-US" sz="2000" dirty="0"/>
              <a:t>so that your team knew it was the final version?</a:t>
            </a:r>
          </a:p>
        </p:txBody>
      </p:sp>
      <p:pic>
        <p:nvPicPr>
          <p:cNvPr id="21" name="Picture 20" descr="Graphical user interface, text, application, email&#10;&#10;AI-generated content may be incorrect.">
            <a:extLst>
              <a:ext uri="{FF2B5EF4-FFF2-40B4-BE49-F238E27FC236}">
                <a16:creationId xmlns:a16="http://schemas.microsoft.com/office/drawing/2014/main" id="{54A7CE50-EDF7-31B0-14B5-A2FB1CFDD1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19649" y="1125536"/>
            <a:ext cx="6884388" cy="4468813"/>
          </a:xfrm>
          <a:prstGeom prst="rect">
            <a:avLst/>
          </a:prstGeom>
        </p:spPr>
      </p:pic>
    </p:spTree>
    <p:extLst>
      <p:ext uri="{BB962C8B-B14F-4D97-AF65-F5344CB8AC3E}">
        <p14:creationId xmlns:p14="http://schemas.microsoft.com/office/powerpoint/2010/main" val="28610538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C3F155-4C81-8D89-0FBE-341FD869A689}"/>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967D105-0A29-5185-D0EE-2D58C9DFFD0E}"/>
              </a:ext>
            </a:extLst>
          </p:cNvPr>
          <p:cNvSpPr>
            <a:spLocks noGrp="1"/>
          </p:cNvSpPr>
          <p:nvPr>
            <p:ph type="sldNum" sz="quarter" idx="12"/>
          </p:nvPr>
        </p:nvSpPr>
        <p:spPr/>
        <p:txBody>
          <a:bodyPr/>
          <a:lstStyle/>
          <a:p>
            <a:fld id="{B9496208-0396-4DEE-9187-2167066D100E}" type="slidenum">
              <a:rPr lang="en-US" smtClean="0"/>
              <a:t>14</a:t>
            </a:fld>
            <a:endParaRPr lang="en-US"/>
          </a:p>
        </p:txBody>
      </p:sp>
      <p:sp>
        <p:nvSpPr>
          <p:cNvPr id="5" name="Title 4">
            <a:extLst>
              <a:ext uri="{FF2B5EF4-FFF2-40B4-BE49-F238E27FC236}">
                <a16:creationId xmlns:a16="http://schemas.microsoft.com/office/drawing/2014/main" id="{2D12D8EE-0AEB-7BE6-41F2-D2C4C2145EA3}"/>
              </a:ext>
            </a:extLst>
          </p:cNvPr>
          <p:cNvSpPr>
            <a:spLocks noGrp="1"/>
          </p:cNvSpPr>
          <p:nvPr>
            <p:ph type="title"/>
          </p:nvPr>
        </p:nvSpPr>
        <p:spPr/>
        <p:txBody>
          <a:bodyPr/>
          <a:lstStyle/>
          <a:p>
            <a:r>
              <a:rPr lang="en-US" dirty="0"/>
              <a:t>GitHub Organizations @ </a:t>
            </a:r>
          </a:p>
        </p:txBody>
      </p:sp>
      <p:pic>
        <p:nvPicPr>
          <p:cNvPr id="11" name="Picture 10" descr="Logo&#10;&#10;AI-generated content may be incorrect.">
            <a:extLst>
              <a:ext uri="{FF2B5EF4-FFF2-40B4-BE49-F238E27FC236}">
                <a16:creationId xmlns:a16="http://schemas.microsoft.com/office/drawing/2014/main" id="{C7E1B6C0-C451-931D-69BF-3F9EC6CF9FB1}"/>
              </a:ext>
            </a:extLst>
          </p:cNvPr>
          <p:cNvPicPr>
            <a:picLocks noChangeAspect="1"/>
          </p:cNvPicPr>
          <p:nvPr/>
        </p:nvPicPr>
        <p:blipFill>
          <a:blip r:embed="rId2">
            <a:biLevel thresh="75000"/>
            <a:extLst>
              <a:ext uri="{28A0092B-C50C-407E-A947-70E740481C1C}">
                <a14:useLocalDpi xmlns:a14="http://schemas.microsoft.com/office/drawing/2010/main" val="0"/>
              </a:ext>
            </a:extLst>
          </a:blip>
          <a:srcRect r="14615" b="22772"/>
          <a:stretch>
            <a:fillRect/>
          </a:stretch>
        </p:blipFill>
        <p:spPr>
          <a:xfrm>
            <a:off x="8418367" y="3760210"/>
            <a:ext cx="1820142" cy="631313"/>
          </a:xfrm>
          <a:prstGeom prst="rect">
            <a:avLst/>
          </a:prstGeom>
        </p:spPr>
      </p:pic>
    </p:spTree>
    <p:extLst>
      <p:ext uri="{BB962C8B-B14F-4D97-AF65-F5344CB8AC3E}">
        <p14:creationId xmlns:p14="http://schemas.microsoft.com/office/powerpoint/2010/main" val="14494136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F63764-3CF3-9A0A-5D17-515F22884085}"/>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F0DD007-C7B0-EB63-2725-8663AB571912}"/>
              </a:ext>
            </a:extLst>
          </p:cNvPr>
          <p:cNvSpPr>
            <a:spLocks noGrp="1"/>
          </p:cNvSpPr>
          <p:nvPr>
            <p:ph type="sldNum" sz="quarter" idx="12"/>
          </p:nvPr>
        </p:nvSpPr>
        <p:spPr/>
        <p:txBody>
          <a:bodyPr/>
          <a:lstStyle/>
          <a:p>
            <a:fld id="{B9496208-0396-4DEE-9187-2167066D100E}" type="slidenum">
              <a:rPr lang="en-US" smtClean="0"/>
              <a:t>15</a:t>
            </a:fld>
            <a:endParaRPr lang="en-US"/>
          </a:p>
        </p:txBody>
      </p:sp>
      <p:sp>
        <p:nvSpPr>
          <p:cNvPr id="5" name="TextBox 4">
            <a:extLst>
              <a:ext uri="{FF2B5EF4-FFF2-40B4-BE49-F238E27FC236}">
                <a16:creationId xmlns:a16="http://schemas.microsoft.com/office/drawing/2014/main" id="{DBAF0D5B-7AC9-6009-BA7B-DF0A5D6E739C}"/>
              </a:ext>
            </a:extLst>
          </p:cNvPr>
          <p:cNvSpPr txBox="1"/>
          <p:nvPr/>
        </p:nvSpPr>
        <p:spPr>
          <a:xfrm>
            <a:off x="478499" y="589583"/>
            <a:ext cx="11068042" cy="523220"/>
          </a:xfrm>
          <a:prstGeom prst="rect">
            <a:avLst/>
          </a:prstGeom>
          <a:noFill/>
        </p:spPr>
        <p:txBody>
          <a:bodyPr wrap="square" rtlCol="0">
            <a:spAutoFit/>
          </a:bodyPr>
          <a:lstStyle/>
          <a:p>
            <a:r>
              <a:rPr lang="en-US" sz="2800" b="1" dirty="0"/>
              <a:t>Citywide GitHub Policy (OTI, 2016)</a:t>
            </a:r>
            <a:endParaRPr lang="en-US" sz="2800" i="1" dirty="0"/>
          </a:p>
        </p:txBody>
      </p:sp>
      <p:pic>
        <p:nvPicPr>
          <p:cNvPr id="8" name="Picture 7">
            <a:extLst>
              <a:ext uri="{FF2B5EF4-FFF2-40B4-BE49-F238E27FC236}">
                <a16:creationId xmlns:a16="http://schemas.microsoft.com/office/drawing/2014/main" id="{20F0BA41-8A00-EE49-751F-3791FAF311DE}"/>
              </a:ext>
            </a:extLst>
          </p:cNvPr>
          <p:cNvPicPr>
            <a:picLocks noChangeAspect="1"/>
          </p:cNvPicPr>
          <p:nvPr/>
        </p:nvPicPr>
        <p:blipFill>
          <a:blip r:embed="rId2"/>
          <a:stretch>
            <a:fillRect/>
          </a:stretch>
        </p:blipFill>
        <p:spPr>
          <a:xfrm>
            <a:off x="176576" y="6100895"/>
            <a:ext cx="1171809" cy="686922"/>
          </a:xfrm>
          <a:prstGeom prst="rect">
            <a:avLst/>
          </a:prstGeom>
        </p:spPr>
      </p:pic>
      <p:sp>
        <p:nvSpPr>
          <p:cNvPr id="2" name="TextBox 1">
            <a:extLst>
              <a:ext uri="{FF2B5EF4-FFF2-40B4-BE49-F238E27FC236}">
                <a16:creationId xmlns:a16="http://schemas.microsoft.com/office/drawing/2014/main" id="{B2276D99-DB7C-AD98-2559-34EA7A1FA9BD}"/>
              </a:ext>
            </a:extLst>
          </p:cNvPr>
          <p:cNvSpPr txBox="1"/>
          <p:nvPr/>
        </p:nvSpPr>
        <p:spPr>
          <a:xfrm>
            <a:off x="609601" y="1288473"/>
            <a:ext cx="6163240" cy="4247317"/>
          </a:xfrm>
          <a:prstGeom prst="rect">
            <a:avLst/>
          </a:prstGeom>
          <a:noFill/>
        </p:spPr>
        <p:txBody>
          <a:bodyPr wrap="square" rtlCol="0">
            <a:spAutoFit/>
          </a:bodyPr>
          <a:lstStyle/>
          <a:p>
            <a:pPr marL="285750" indent="-285750">
              <a:buFont typeface="Arial" panose="020B0604020202020204" pitchFamily="34" charset="0"/>
              <a:buChar char="•"/>
            </a:pPr>
            <a:r>
              <a:rPr lang="en-US" b="1" dirty="0"/>
              <a:t>2.3.2. </a:t>
            </a:r>
            <a:r>
              <a:rPr lang="en-US" dirty="0"/>
              <a:t>A City agency may set up its own agency organizational account on GitHub, provided it takes full responsibility for the management and expense of that account and it complies fully with this Citywide policy. Agencies hosting their own repositories must do so using this single, top-level organization account. In other words, all of an agency’s GitHub projects should be in the agency’s one, official account.</a:t>
            </a:r>
          </a:p>
          <a:p>
            <a:pPr marL="285750" indent="-285750">
              <a:buFont typeface="Arial" panose="020B0604020202020204" pitchFamily="34" charset="0"/>
              <a:buChar char="•"/>
            </a:pPr>
            <a:r>
              <a:rPr lang="en-US" b="1" dirty="0"/>
              <a:t>2.4 </a:t>
            </a:r>
            <a:r>
              <a:rPr lang="en-US" dirty="0"/>
              <a:t>The internal use of GitHub’s private repositories may be used only within City government: within a City agency or between City agencies, including authorized consultants, collaborating on a technology project. The internal use of GitHub aims to leverage the collaborative benefits and workflow efficiencies that the platform offers. </a:t>
            </a:r>
          </a:p>
        </p:txBody>
      </p:sp>
      <p:pic>
        <p:nvPicPr>
          <p:cNvPr id="11" name="Picture 10">
            <a:extLst>
              <a:ext uri="{FF2B5EF4-FFF2-40B4-BE49-F238E27FC236}">
                <a16:creationId xmlns:a16="http://schemas.microsoft.com/office/drawing/2014/main" id="{BD2C213B-47FA-B29C-AB5C-02A4FA4FEB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65582" y="851193"/>
            <a:ext cx="4388218" cy="5306291"/>
          </a:xfrm>
          <a:prstGeom prst="rect">
            <a:avLst/>
          </a:prstGeom>
        </p:spPr>
      </p:pic>
    </p:spTree>
    <p:extLst>
      <p:ext uri="{BB962C8B-B14F-4D97-AF65-F5344CB8AC3E}">
        <p14:creationId xmlns:p14="http://schemas.microsoft.com/office/powerpoint/2010/main" val="25539522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D253D7-2920-447D-345D-8BECBDD4C69C}"/>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298EA7A-F8CD-8EEE-3CDC-30A50AAAD71D}"/>
              </a:ext>
            </a:extLst>
          </p:cNvPr>
          <p:cNvSpPr>
            <a:spLocks noGrp="1"/>
          </p:cNvSpPr>
          <p:nvPr>
            <p:ph type="sldNum" sz="quarter" idx="12"/>
          </p:nvPr>
        </p:nvSpPr>
        <p:spPr/>
        <p:txBody>
          <a:bodyPr/>
          <a:lstStyle/>
          <a:p>
            <a:fld id="{B9496208-0396-4DEE-9187-2167066D100E}" type="slidenum">
              <a:rPr lang="en-US" smtClean="0"/>
              <a:t>16</a:t>
            </a:fld>
            <a:endParaRPr lang="en-US"/>
          </a:p>
        </p:txBody>
      </p:sp>
      <p:sp>
        <p:nvSpPr>
          <p:cNvPr id="5" name="TextBox 4">
            <a:extLst>
              <a:ext uri="{FF2B5EF4-FFF2-40B4-BE49-F238E27FC236}">
                <a16:creationId xmlns:a16="http://schemas.microsoft.com/office/drawing/2014/main" id="{85AF1B67-42F8-E757-C432-9463EE27DE40}"/>
              </a:ext>
            </a:extLst>
          </p:cNvPr>
          <p:cNvSpPr txBox="1"/>
          <p:nvPr/>
        </p:nvSpPr>
        <p:spPr>
          <a:xfrm>
            <a:off x="478499" y="589583"/>
            <a:ext cx="11068042" cy="523220"/>
          </a:xfrm>
          <a:prstGeom prst="rect">
            <a:avLst/>
          </a:prstGeom>
          <a:noFill/>
        </p:spPr>
        <p:txBody>
          <a:bodyPr wrap="square" rtlCol="0">
            <a:spAutoFit/>
          </a:bodyPr>
          <a:lstStyle/>
          <a:p>
            <a:r>
              <a:rPr lang="en-US" sz="2800" b="1" dirty="0"/>
              <a:t>NYC agencies are actively using GitHub to streamline their work</a:t>
            </a:r>
            <a:endParaRPr lang="en-US" sz="2800" i="1" dirty="0"/>
          </a:p>
        </p:txBody>
      </p:sp>
      <p:pic>
        <p:nvPicPr>
          <p:cNvPr id="8" name="Picture 7">
            <a:extLst>
              <a:ext uri="{FF2B5EF4-FFF2-40B4-BE49-F238E27FC236}">
                <a16:creationId xmlns:a16="http://schemas.microsoft.com/office/drawing/2014/main" id="{CFEA9589-3117-487C-B5E0-5A301BE4ADA3}"/>
              </a:ext>
            </a:extLst>
          </p:cNvPr>
          <p:cNvPicPr>
            <a:picLocks noChangeAspect="1"/>
          </p:cNvPicPr>
          <p:nvPr/>
        </p:nvPicPr>
        <p:blipFill>
          <a:blip r:embed="rId2"/>
          <a:stretch>
            <a:fillRect/>
          </a:stretch>
        </p:blipFill>
        <p:spPr>
          <a:xfrm>
            <a:off x="176576" y="6100895"/>
            <a:ext cx="1171809" cy="686922"/>
          </a:xfrm>
          <a:prstGeom prst="rect">
            <a:avLst/>
          </a:prstGeom>
        </p:spPr>
      </p:pic>
      <p:pic>
        <p:nvPicPr>
          <p:cNvPr id="6" name="Picture 5" descr="Graphical user interface, text, application, email&#10;&#10;AI-generated content may be incorrect.">
            <a:extLst>
              <a:ext uri="{FF2B5EF4-FFF2-40B4-BE49-F238E27FC236}">
                <a16:creationId xmlns:a16="http://schemas.microsoft.com/office/drawing/2014/main" id="{6A001B18-AE85-A24D-4042-205554C239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233" y="2763429"/>
            <a:ext cx="6494997" cy="1686839"/>
          </a:xfrm>
          <a:prstGeom prst="rect">
            <a:avLst/>
          </a:prstGeom>
        </p:spPr>
      </p:pic>
      <p:pic>
        <p:nvPicPr>
          <p:cNvPr id="9" name="Picture 8" descr="Graphical user interface, application&#10;&#10;AI-generated content may be incorrect.">
            <a:extLst>
              <a:ext uri="{FF2B5EF4-FFF2-40B4-BE49-F238E27FC236}">
                <a16:creationId xmlns:a16="http://schemas.microsoft.com/office/drawing/2014/main" id="{55BACF5F-E75B-4F6C-D38F-33B9BED7980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83968" y="3815132"/>
            <a:ext cx="4662573" cy="2285763"/>
          </a:xfrm>
          <a:prstGeom prst="rect">
            <a:avLst/>
          </a:prstGeom>
        </p:spPr>
      </p:pic>
      <p:sp>
        <p:nvSpPr>
          <p:cNvPr id="10" name="TextBox 9">
            <a:extLst>
              <a:ext uri="{FF2B5EF4-FFF2-40B4-BE49-F238E27FC236}">
                <a16:creationId xmlns:a16="http://schemas.microsoft.com/office/drawing/2014/main" id="{9FAA4CEB-6A53-98BD-80E9-AC846E3E87E6}"/>
              </a:ext>
            </a:extLst>
          </p:cNvPr>
          <p:cNvSpPr txBox="1"/>
          <p:nvPr/>
        </p:nvSpPr>
        <p:spPr>
          <a:xfrm>
            <a:off x="645459" y="1425388"/>
            <a:ext cx="5313299" cy="1938992"/>
          </a:xfrm>
          <a:prstGeom prst="rect">
            <a:avLst/>
          </a:prstGeom>
          <a:noFill/>
        </p:spPr>
        <p:txBody>
          <a:bodyPr wrap="square" rtlCol="0">
            <a:spAutoFit/>
          </a:bodyPr>
          <a:lstStyle/>
          <a:p>
            <a:pPr marL="285750" indent="-285750">
              <a:buFont typeface="Arial" panose="020B0604020202020204" pitchFamily="34" charset="0"/>
              <a:buChar char="•"/>
            </a:pPr>
            <a:r>
              <a:rPr lang="en-US" sz="2400" dirty="0"/>
              <a:t>There are </a:t>
            </a:r>
            <a:r>
              <a:rPr lang="en-US" sz="2400" b="1" dirty="0"/>
              <a:t>85+ GitHub organizations</a:t>
            </a:r>
            <a:r>
              <a:rPr lang="en-US" sz="2400" dirty="0"/>
              <a:t> that have admin emails that end in </a:t>
            </a:r>
            <a:r>
              <a:rPr lang="en-US" sz="2400" b="1" i="1" dirty="0"/>
              <a:t>.</a:t>
            </a:r>
            <a:r>
              <a:rPr lang="en-US" sz="2400" b="1" i="1" dirty="0" err="1"/>
              <a:t>nyc.gov</a:t>
            </a:r>
            <a:endParaRPr lang="en-US" sz="2400" b="1" i="1" dirty="0"/>
          </a:p>
          <a:p>
            <a:pPr marL="285750" indent="-285750">
              <a:buFont typeface="Arial" panose="020B0604020202020204" pitchFamily="34" charset="0"/>
              <a:buChar char="•"/>
            </a:pPr>
            <a:endParaRPr lang="en-US" sz="2400" b="1" i="1" dirty="0"/>
          </a:p>
          <a:p>
            <a:pPr marL="285750" indent="-285750">
              <a:buFont typeface="Arial" panose="020B0604020202020204" pitchFamily="34" charset="0"/>
              <a:buChar char="•"/>
            </a:pPr>
            <a:endParaRPr lang="en-US" sz="2400" dirty="0"/>
          </a:p>
        </p:txBody>
      </p:sp>
      <p:pic>
        <p:nvPicPr>
          <p:cNvPr id="15" name="Picture 14" descr="Graphical user interface, application, email&#10;&#10;AI-generated content may be incorrect.">
            <a:extLst>
              <a:ext uri="{FF2B5EF4-FFF2-40B4-BE49-F238E27FC236}">
                <a16:creationId xmlns:a16="http://schemas.microsoft.com/office/drawing/2014/main" id="{86A8C3E9-DF2B-8A66-73E3-D0054FE3CF5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71573" y="1112802"/>
            <a:ext cx="5226969" cy="2658227"/>
          </a:xfrm>
          <a:prstGeom prst="rect">
            <a:avLst/>
          </a:prstGeom>
        </p:spPr>
      </p:pic>
      <p:pic>
        <p:nvPicPr>
          <p:cNvPr id="17" name="Picture 16" descr="Graphical user interface, text, application, email&#10;&#10;AI-generated content may be incorrect.">
            <a:extLst>
              <a:ext uri="{FF2B5EF4-FFF2-40B4-BE49-F238E27FC236}">
                <a16:creationId xmlns:a16="http://schemas.microsoft.com/office/drawing/2014/main" id="{DCD04DA5-5284-236B-B731-109AF0CFAEF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85861" y="4360425"/>
            <a:ext cx="5398107" cy="2304002"/>
          </a:xfrm>
          <a:prstGeom prst="rect">
            <a:avLst/>
          </a:prstGeom>
        </p:spPr>
      </p:pic>
    </p:spTree>
    <p:extLst>
      <p:ext uri="{BB962C8B-B14F-4D97-AF65-F5344CB8AC3E}">
        <p14:creationId xmlns:p14="http://schemas.microsoft.com/office/powerpoint/2010/main" val="25202409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7D8971-3619-FDFD-C38B-CCA1B6DD53D0}"/>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16676B9-7041-32E2-8AA9-278179712E7F}"/>
              </a:ext>
            </a:extLst>
          </p:cNvPr>
          <p:cNvSpPr>
            <a:spLocks noGrp="1"/>
          </p:cNvSpPr>
          <p:nvPr>
            <p:ph type="sldNum" sz="quarter" idx="12"/>
          </p:nvPr>
        </p:nvSpPr>
        <p:spPr/>
        <p:txBody>
          <a:bodyPr/>
          <a:lstStyle/>
          <a:p>
            <a:fld id="{B9496208-0396-4DEE-9187-2167066D100E}" type="slidenum">
              <a:rPr lang="en-US" smtClean="0"/>
              <a:t>17</a:t>
            </a:fld>
            <a:endParaRPr lang="en-US"/>
          </a:p>
        </p:txBody>
      </p:sp>
      <p:sp>
        <p:nvSpPr>
          <p:cNvPr id="5" name="TextBox 4">
            <a:extLst>
              <a:ext uri="{FF2B5EF4-FFF2-40B4-BE49-F238E27FC236}">
                <a16:creationId xmlns:a16="http://schemas.microsoft.com/office/drawing/2014/main" id="{19A7B84D-F823-DB17-CC7E-F6890FDC5400}"/>
              </a:ext>
            </a:extLst>
          </p:cNvPr>
          <p:cNvSpPr txBox="1"/>
          <p:nvPr/>
        </p:nvSpPr>
        <p:spPr>
          <a:xfrm>
            <a:off x="478499" y="589583"/>
            <a:ext cx="11068042" cy="523220"/>
          </a:xfrm>
          <a:prstGeom prst="rect">
            <a:avLst/>
          </a:prstGeom>
          <a:noFill/>
        </p:spPr>
        <p:txBody>
          <a:bodyPr wrap="square" rtlCol="0">
            <a:spAutoFit/>
          </a:bodyPr>
          <a:lstStyle/>
          <a:p>
            <a:r>
              <a:rPr lang="en-US" sz="2800" b="1" dirty="0"/>
              <a:t>OTI is working on making it easier to use Git/GitHub</a:t>
            </a:r>
            <a:endParaRPr lang="en-US" sz="2800" i="1" dirty="0"/>
          </a:p>
        </p:txBody>
      </p:sp>
      <p:pic>
        <p:nvPicPr>
          <p:cNvPr id="8" name="Picture 7">
            <a:extLst>
              <a:ext uri="{FF2B5EF4-FFF2-40B4-BE49-F238E27FC236}">
                <a16:creationId xmlns:a16="http://schemas.microsoft.com/office/drawing/2014/main" id="{A9783673-8179-AB37-FD46-D4B9A0E84392}"/>
              </a:ext>
            </a:extLst>
          </p:cNvPr>
          <p:cNvPicPr>
            <a:picLocks noChangeAspect="1"/>
          </p:cNvPicPr>
          <p:nvPr/>
        </p:nvPicPr>
        <p:blipFill>
          <a:blip r:embed="rId2"/>
          <a:stretch>
            <a:fillRect/>
          </a:stretch>
        </p:blipFill>
        <p:spPr>
          <a:xfrm>
            <a:off x="176576" y="6100895"/>
            <a:ext cx="1171809" cy="686922"/>
          </a:xfrm>
          <a:prstGeom prst="rect">
            <a:avLst/>
          </a:prstGeom>
        </p:spPr>
      </p:pic>
      <p:sp>
        <p:nvSpPr>
          <p:cNvPr id="3" name="TextBox 2">
            <a:extLst>
              <a:ext uri="{FF2B5EF4-FFF2-40B4-BE49-F238E27FC236}">
                <a16:creationId xmlns:a16="http://schemas.microsoft.com/office/drawing/2014/main" id="{04E86CFB-183B-B1C8-CDF8-D49C1B633C95}"/>
              </a:ext>
            </a:extLst>
          </p:cNvPr>
          <p:cNvSpPr txBox="1"/>
          <p:nvPr/>
        </p:nvSpPr>
        <p:spPr>
          <a:xfrm>
            <a:off x="645459" y="1425388"/>
            <a:ext cx="10421470" cy="4708981"/>
          </a:xfrm>
          <a:prstGeom prst="rect">
            <a:avLst/>
          </a:prstGeom>
          <a:noFill/>
        </p:spPr>
        <p:txBody>
          <a:bodyPr wrap="square" rtlCol="0">
            <a:spAutoFit/>
          </a:bodyPr>
          <a:lstStyle/>
          <a:p>
            <a:pPr marL="285750" indent="-285750">
              <a:buFont typeface="Arial" panose="020B0604020202020204" pitchFamily="34" charset="0"/>
              <a:buChar char="•"/>
            </a:pPr>
            <a:r>
              <a:rPr lang="en-US" sz="2000" b="1" dirty="0"/>
              <a:t>The Data Analytics team at OTI has recently claimed ownership to the GitHub Enterprise (paid) account for the city. </a:t>
            </a:r>
            <a:r>
              <a:rPr lang="en-US" sz="2000" dirty="0"/>
              <a:t>They are making a concerted effort to get organizational accounts under their Enterprise account for the following benefits:</a:t>
            </a:r>
          </a:p>
          <a:p>
            <a:pPr marL="742950" lvl="1" indent="-285750">
              <a:buFont typeface="Arial" panose="020B0604020202020204" pitchFamily="34" charset="0"/>
              <a:buChar char="•"/>
            </a:pPr>
            <a:r>
              <a:rPr lang="en-US" sz="2000" dirty="0"/>
              <a:t>OTI will maintain security protocol and default settings that adhere to the citywide security policy.</a:t>
            </a:r>
          </a:p>
          <a:p>
            <a:pPr marL="742950" lvl="1" indent="-285750">
              <a:buFont typeface="Arial" panose="020B0604020202020204" pitchFamily="34" charset="0"/>
              <a:buChar char="•"/>
            </a:pPr>
            <a:r>
              <a:rPr lang="en-US" sz="2000" dirty="0"/>
              <a:t>This will allow agencies to access an existing cloud services budget that OTI already has earmarked for agency use.</a:t>
            </a:r>
          </a:p>
          <a:p>
            <a:pPr marL="742950" lvl="1" indent="-285750">
              <a:buFont typeface="Arial" panose="020B0604020202020204" pitchFamily="34" charset="0"/>
              <a:buChar char="•"/>
            </a:pPr>
            <a:r>
              <a:rPr lang="en-US" sz="2000" dirty="0"/>
              <a:t>Agencies will more easily be able to collaborate on projects in a safe, secure manner by being under the same organizational umbrella.</a:t>
            </a:r>
          </a:p>
          <a:p>
            <a:pPr marL="742950" lvl="1" indent="-285750">
              <a:buFont typeface="Arial" panose="020B0604020202020204" pitchFamily="34" charset="0"/>
              <a:buChar char="•"/>
            </a:pPr>
            <a:r>
              <a:rPr lang="en-US" sz="2000" dirty="0"/>
              <a:t>OTI will maintain onboarding materials to support data practitioners across city agencies to get up to speed on the tool and have examples of how to use it.</a:t>
            </a:r>
          </a:p>
          <a:p>
            <a:pPr marL="285750" indent="-285750">
              <a:buFont typeface="Arial" panose="020B0604020202020204" pitchFamily="34" charset="0"/>
              <a:buChar char="•"/>
            </a:pPr>
            <a:r>
              <a:rPr lang="en-US" sz="2000" b="1" dirty="0"/>
              <a:t>OTI will be presenting about this transition in July </a:t>
            </a:r>
            <a:r>
              <a:rPr lang="en-US" sz="2000" dirty="0"/>
              <a:t>and will release additional guidance to: establish points of contact for each agency, add existing organizations under their Enterprise account, and clarify default settings inherited by the Enterprise account and existing protocol to follow when using the tools.</a:t>
            </a:r>
            <a:endParaRPr lang="en-US" sz="2000" b="1" dirty="0"/>
          </a:p>
        </p:txBody>
      </p:sp>
    </p:spTree>
    <p:extLst>
      <p:ext uri="{BB962C8B-B14F-4D97-AF65-F5344CB8AC3E}">
        <p14:creationId xmlns:p14="http://schemas.microsoft.com/office/powerpoint/2010/main" val="17591552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791B8E-8088-A495-1B7C-2A34EAF13E23}"/>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1FCCFA3-194A-27FE-486A-F83154FBF4A7}"/>
              </a:ext>
            </a:extLst>
          </p:cNvPr>
          <p:cNvSpPr>
            <a:spLocks noGrp="1"/>
          </p:cNvSpPr>
          <p:nvPr>
            <p:ph type="sldNum" sz="quarter" idx="12"/>
          </p:nvPr>
        </p:nvSpPr>
        <p:spPr/>
        <p:txBody>
          <a:bodyPr/>
          <a:lstStyle/>
          <a:p>
            <a:fld id="{B9496208-0396-4DEE-9187-2167066D100E}" type="slidenum">
              <a:rPr lang="en-US" smtClean="0"/>
              <a:t>18</a:t>
            </a:fld>
            <a:endParaRPr lang="en-US"/>
          </a:p>
        </p:txBody>
      </p:sp>
      <p:sp>
        <p:nvSpPr>
          <p:cNvPr id="5" name="Title 4">
            <a:extLst>
              <a:ext uri="{FF2B5EF4-FFF2-40B4-BE49-F238E27FC236}">
                <a16:creationId xmlns:a16="http://schemas.microsoft.com/office/drawing/2014/main" id="{9F9F3B4E-908B-C14C-1C9C-EA89C06A7488}"/>
              </a:ext>
            </a:extLst>
          </p:cNvPr>
          <p:cNvSpPr>
            <a:spLocks noGrp="1"/>
          </p:cNvSpPr>
          <p:nvPr>
            <p:ph type="title"/>
          </p:nvPr>
        </p:nvSpPr>
        <p:spPr/>
        <p:txBody>
          <a:bodyPr/>
          <a:lstStyle/>
          <a:p>
            <a:r>
              <a:rPr lang="en-US" dirty="0"/>
              <a:t>            GitHub Organization</a:t>
            </a:r>
          </a:p>
        </p:txBody>
      </p:sp>
      <p:pic>
        <p:nvPicPr>
          <p:cNvPr id="8" name="Picture 7" descr="Logo&#10;&#10;AI-generated content may be incorrect.">
            <a:extLst>
              <a:ext uri="{FF2B5EF4-FFF2-40B4-BE49-F238E27FC236}">
                <a16:creationId xmlns:a16="http://schemas.microsoft.com/office/drawing/2014/main" id="{E16C77B0-1ADB-E06B-1A03-A05158BD1F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2331" y="3801775"/>
            <a:ext cx="1598469" cy="612982"/>
          </a:xfrm>
          <a:prstGeom prst="rect">
            <a:avLst/>
          </a:prstGeom>
        </p:spPr>
      </p:pic>
    </p:spTree>
    <p:extLst>
      <p:ext uri="{BB962C8B-B14F-4D97-AF65-F5344CB8AC3E}">
        <p14:creationId xmlns:p14="http://schemas.microsoft.com/office/powerpoint/2010/main" val="8039405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08550B5-030E-3526-AF1B-72AB5F646F58}"/>
              </a:ext>
            </a:extLst>
          </p:cNvPr>
          <p:cNvSpPr>
            <a:spLocks noGrp="1"/>
          </p:cNvSpPr>
          <p:nvPr>
            <p:ph type="sldNum" sz="quarter" idx="12"/>
          </p:nvPr>
        </p:nvSpPr>
        <p:spPr/>
        <p:txBody>
          <a:bodyPr/>
          <a:lstStyle/>
          <a:p>
            <a:fld id="{B9496208-0396-4DEE-9187-2167066D100E}" type="slidenum">
              <a:rPr lang="en-US" smtClean="0"/>
              <a:t>19</a:t>
            </a:fld>
            <a:endParaRPr lang="en-US"/>
          </a:p>
        </p:txBody>
      </p:sp>
      <p:pic>
        <p:nvPicPr>
          <p:cNvPr id="10" name="Picture 9" descr="Graphical user interface, text, application, email&#10;&#10;AI-generated content may be incorrect.">
            <a:extLst>
              <a:ext uri="{FF2B5EF4-FFF2-40B4-BE49-F238E27FC236}">
                <a16:creationId xmlns:a16="http://schemas.microsoft.com/office/drawing/2014/main" id="{2A3CFC17-FC5F-227D-F8D7-5D1E31B5DC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5171" y="1299596"/>
            <a:ext cx="8313465" cy="4856560"/>
          </a:xfrm>
          <a:prstGeom prst="rect">
            <a:avLst/>
          </a:prstGeom>
        </p:spPr>
      </p:pic>
      <p:sp>
        <p:nvSpPr>
          <p:cNvPr id="2" name="TextBox 1">
            <a:extLst>
              <a:ext uri="{FF2B5EF4-FFF2-40B4-BE49-F238E27FC236}">
                <a16:creationId xmlns:a16="http://schemas.microsoft.com/office/drawing/2014/main" id="{72BF68FF-0A4B-F9D5-07F5-906C61095929}"/>
              </a:ext>
            </a:extLst>
          </p:cNvPr>
          <p:cNvSpPr txBox="1"/>
          <p:nvPr/>
        </p:nvSpPr>
        <p:spPr>
          <a:xfrm>
            <a:off x="478499" y="589583"/>
            <a:ext cx="11068042" cy="523220"/>
          </a:xfrm>
          <a:prstGeom prst="rect">
            <a:avLst/>
          </a:prstGeom>
          <a:noFill/>
        </p:spPr>
        <p:txBody>
          <a:bodyPr wrap="square" rtlCol="0">
            <a:spAutoFit/>
          </a:bodyPr>
          <a:lstStyle/>
          <a:p>
            <a:r>
              <a:rPr lang="en-US" sz="2800" b="1" dirty="0"/>
              <a:t>Created in accordance with current GitHub Policy</a:t>
            </a:r>
            <a:endParaRPr lang="en-US" sz="2800" i="1" dirty="0"/>
          </a:p>
        </p:txBody>
      </p:sp>
    </p:spTree>
    <p:extLst>
      <p:ext uri="{BB962C8B-B14F-4D97-AF65-F5344CB8AC3E}">
        <p14:creationId xmlns:p14="http://schemas.microsoft.com/office/powerpoint/2010/main" val="31746367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CA9617-64DF-CAAD-D7B0-E5EACA21E4A1}"/>
              </a:ext>
            </a:extLst>
          </p:cNvPr>
          <p:cNvSpPr>
            <a:spLocks noGrp="1"/>
          </p:cNvSpPr>
          <p:nvPr>
            <p:ph type="title"/>
          </p:nvPr>
        </p:nvSpPr>
        <p:spPr>
          <a:xfrm>
            <a:off x="836612" y="-114300"/>
            <a:ext cx="3932237" cy="1600200"/>
          </a:xfrm>
        </p:spPr>
        <p:txBody>
          <a:bodyPr/>
          <a:lstStyle/>
          <a:p>
            <a:r>
              <a:rPr lang="en-US" dirty="0"/>
              <a:t>A little about me	</a:t>
            </a:r>
          </a:p>
        </p:txBody>
      </p:sp>
      <p:sp>
        <p:nvSpPr>
          <p:cNvPr id="4" name="Text Placeholder 3">
            <a:extLst>
              <a:ext uri="{FF2B5EF4-FFF2-40B4-BE49-F238E27FC236}">
                <a16:creationId xmlns:a16="http://schemas.microsoft.com/office/drawing/2014/main" id="{27C496E2-F0C8-2E67-0485-3658312845B8}"/>
              </a:ext>
            </a:extLst>
          </p:cNvPr>
          <p:cNvSpPr>
            <a:spLocks noGrp="1"/>
          </p:cNvSpPr>
          <p:nvPr>
            <p:ph type="body" sz="half" idx="2"/>
          </p:nvPr>
        </p:nvSpPr>
        <p:spPr>
          <a:xfrm>
            <a:off x="836612" y="1485900"/>
            <a:ext cx="3932237" cy="4375150"/>
          </a:xfrm>
        </p:spPr>
        <p:txBody>
          <a:bodyPr>
            <a:normAutofit/>
          </a:bodyPr>
          <a:lstStyle/>
          <a:p>
            <a:pPr marL="285750" indent="-285750">
              <a:buFont typeface="Arial" panose="020B0604020202020204" pitchFamily="34" charset="0"/>
              <a:buChar char="•"/>
            </a:pPr>
            <a:r>
              <a:rPr lang="en-US" sz="2000" dirty="0"/>
              <a:t>Native New Yorker</a:t>
            </a:r>
          </a:p>
          <a:p>
            <a:pPr marL="285750" indent="-285750">
              <a:buFont typeface="Arial" panose="020B0604020202020204" pitchFamily="34" charset="0"/>
              <a:buChar char="•"/>
            </a:pPr>
            <a:r>
              <a:rPr lang="en-US" sz="2000" dirty="0"/>
              <a:t>Researcher at Urban Institute</a:t>
            </a:r>
          </a:p>
          <a:p>
            <a:pPr marL="285750" indent="-285750">
              <a:buFont typeface="Arial" panose="020B0604020202020204" pitchFamily="34" charset="0"/>
              <a:buChar char="•"/>
            </a:pPr>
            <a:r>
              <a:rPr lang="en-US" sz="2000" dirty="0"/>
              <a:t>Studied Computer Science and Public Policy at UChicago</a:t>
            </a:r>
          </a:p>
          <a:p>
            <a:pPr marL="285750" indent="-285750">
              <a:buFont typeface="Arial" panose="020B0604020202020204" pitchFamily="34" charset="0"/>
              <a:buChar char="•"/>
            </a:pPr>
            <a:r>
              <a:rPr lang="en-US" sz="2000" dirty="0"/>
              <a:t>Worked at Cook County Assessors Office and Mansueto Institute for Urban Innovation, applying data science in the property assessment space</a:t>
            </a:r>
          </a:p>
          <a:p>
            <a:pPr marL="285750" indent="-285750">
              <a:buFont typeface="Arial" panose="020B0604020202020204" pitchFamily="34" charset="0"/>
              <a:buChar char="•"/>
            </a:pPr>
            <a:r>
              <a:rPr lang="en-US" sz="2000" dirty="0"/>
              <a:t>Now at DOF - excited about using and building open-source tools to enhance the work we do for the City of New York</a:t>
            </a:r>
          </a:p>
          <a:p>
            <a:pPr marL="285750" indent="-285750">
              <a:buFont typeface="Arial" panose="020B0604020202020204" pitchFamily="34" charset="0"/>
              <a:buChar char="•"/>
            </a:pPr>
            <a:endParaRPr lang="en-US" sz="2000" dirty="0"/>
          </a:p>
        </p:txBody>
      </p:sp>
      <p:sp>
        <p:nvSpPr>
          <p:cNvPr id="5" name="Slide Number Placeholder 4">
            <a:extLst>
              <a:ext uri="{FF2B5EF4-FFF2-40B4-BE49-F238E27FC236}">
                <a16:creationId xmlns:a16="http://schemas.microsoft.com/office/drawing/2014/main" id="{38DC3BFD-7525-FB2C-9BBA-26B7FEBD6836}"/>
              </a:ext>
            </a:extLst>
          </p:cNvPr>
          <p:cNvSpPr>
            <a:spLocks noGrp="1"/>
          </p:cNvSpPr>
          <p:nvPr>
            <p:ph type="sldNum" sz="quarter" idx="12"/>
          </p:nvPr>
        </p:nvSpPr>
        <p:spPr/>
        <p:txBody>
          <a:bodyPr/>
          <a:lstStyle/>
          <a:p>
            <a:fld id="{B9496208-0396-4DEE-9187-2167066D100E}" type="slidenum">
              <a:rPr lang="en-US" smtClean="0"/>
              <a:t>2</a:t>
            </a:fld>
            <a:endParaRPr lang="en-US"/>
          </a:p>
        </p:txBody>
      </p:sp>
      <p:pic>
        <p:nvPicPr>
          <p:cNvPr id="11" name="Picture Placeholder 10" descr="A person wearing glasses&#10;&#10;AI-generated content may be incorrect.">
            <a:extLst>
              <a:ext uri="{FF2B5EF4-FFF2-40B4-BE49-F238E27FC236}">
                <a16:creationId xmlns:a16="http://schemas.microsoft.com/office/drawing/2014/main" id="{209B9D5D-1ABF-9DAE-958E-06BA98527777}"/>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51" t="4888" r="-51" b="16152"/>
          <a:stretch>
            <a:fillRect/>
          </a:stretch>
        </p:blipFill>
        <p:spPr>
          <a:xfrm>
            <a:off x="5183188" y="987425"/>
            <a:ext cx="6172200" cy="4873625"/>
          </a:xfrm>
        </p:spPr>
      </p:pic>
      <p:pic>
        <p:nvPicPr>
          <p:cNvPr id="12" name="Picture 11">
            <a:extLst>
              <a:ext uri="{FF2B5EF4-FFF2-40B4-BE49-F238E27FC236}">
                <a16:creationId xmlns:a16="http://schemas.microsoft.com/office/drawing/2014/main" id="{E82A7FD6-E6DF-8D53-7AD5-298DB59699BD}"/>
              </a:ext>
            </a:extLst>
          </p:cNvPr>
          <p:cNvPicPr>
            <a:picLocks noChangeAspect="1"/>
          </p:cNvPicPr>
          <p:nvPr/>
        </p:nvPicPr>
        <p:blipFill>
          <a:blip r:embed="rId4"/>
          <a:stretch>
            <a:fillRect/>
          </a:stretch>
        </p:blipFill>
        <p:spPr>
          <a:xfrm>
            <a:off x="176576" y="6100895"/>
            <a:ext cx="1171809" cy="686922"/>
          </a:xfrm>
          <a:prstGeom prst="rect">
            <a:avLst/>
          </a:prstGeom>
        </p:spPr>
      </p:pic>
    </p:spTree>
    <p:extLst>
      <p:ext uri="{BB962C8B-B14F-4D97-AF65-F5344CB8AC3E}">
        <p14:creationId xmlns:p14="http://schemas.microsoft.com/office/powerpoint/2010/main" val="644459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693B6B-EE92-E18E-3972-937BB813398D}"/>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645C4F-909E-D0D8-89D4-F2680FAA8DB5}"/>
              </a:ext>
            </a:extLst>
          </p:cNvPr>
          <p:cNvSpPr>
            <a:spLocks noGrp="1"/>
          </p:cNvSpPr>
          <p:nvPr>
            <p:ph type="sldNum" sz="quarter" idx="12"/>
          </p:nvPr>
        </p:nvSpPr>
        <p:spPr/>
        <p:txBody>
          <a:bodyPr/>
          <a:lstStyle/>
          <a:p>
            <a:fld id="{B9496208-0396-4DEE-9187-2167066D100E}" type="slidenum">
              <a:rPr lang="en-US" smtClean="0"/>
              <a:t>20</a:t>
            </a:fld>
            <a:endParaRPr lang="en-US"/>
          </a:p>
        </p:txBody>
      </p:sp>
      <p:pic>
        <p:nvPicPr>
          <p:cNvPr id="10" name="Picture 9" descr="Graphical user interface, text, application, email&#10;&#10;AI-generated content may be incorrect.">
            <a:extLst>
              <a:ext uri="{FF2B5EF4-FFF2-40B4-BE49-F238E27FC236}">
                <a16:creationId xmlns:a16="http://schemas.microsoft.com/office/drawing/2014/main" id="{290C299A-7149-40B7-7031-A9F14693A4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41893" y="1335953"/>
            <a:ext cx="5932517" cy="3465657"/>
          </a:xfrm>
          <a:prstGeom prst="rect">
            <a:avLst/>
          </a:prstGeom>
        </p:spPr>
      </p:pic>
      <p:sp>
        <p:nvSpPr>
          <p:cNvPr id="2" name="TextBox 1">
            <a:extLst>
              <a:ext uri="{FF2B5EF4-FFF2-40B4-BE49-F238E27FC236}">
                <a16:creationId xmlns:a16="http://schemas.microsoft.com/office/drawing/2014/main" id="{EFB551BF-A192-C518-753B-DA63A843D759}"/>
              </a:ext>
            </a:extLst>
          </p:cNvPr>
          <p:cNvSpPr txBox="1"/>
          <p:nvPr/>
        </p:nvSpPr>
        <p:spPr>
          <a:xfrm>
            <a:off x="396683" y="812733"/>
            <a:ext cx="3733283" cy="523220"/>
          </a:xfrm>
          <a:prstGeom prst="rect">
            <a:avLst/>
          </a:prstGeom>
          <a:noFill/>
        </p:spPr>
        <p:txBody>
          <a:bodyPr wrap="square" rtlCol="0">
            <a:spAutoFit/>
          </a:bodyPr>
          <a:lstStyle/>
          <a:p>
            <a:r>
              <a:rPr lang="en-US" sz="2800" b="1" dirty="0"/>
              <a:t>Public view</a:t>
            </a:r>
            <a:endParaRPr lang="en-US" sz="2800" i="1" dirty="0"/>
          </a:p>
        </p:txBody>
      </p:sp>
      <p:sp>
        <p:nvSpPr>
          <p:cNvPr id="3" name="TextBox 2">
            <a:extLst>
              <a:ext uri="{FF2B5EF4-FFF2-40B4-BE49-F238E27FC236}">
                <a16:creationId xmlns:a16="http://schemas.microsoft.com/office/drawing/2014/main" id="{EEFA11F1-D523-0D6A-90DC-614CAEF453FB}"/>
              </a:ext>
            </a:extLst>
          </p:cNvPr>
          <p:cNvSpPr txBox="1"/>
          <p:nvPr/>
        </p:nvSpPr>
        <p:spPr>
          <a:xfrm>
            <a:off x="6041893" y="812733"/>
            <a:ext cx="3733283" cy="523220"/>
          </a:xfrm>
          <a:prstGeom prst="rect">
            <a:avLst/>
          </a:prstGeom>
          <a:noFill/>
        </p:spPr>
        <p:txBody>
          <a:bodyPr wrap="square" rtlCol="0">
            <a:spAutoFit/>
          </a:bodyPr>
          <a:lstStyle/>
          <a:p>
            <a:r>
              <a:rPr lang="en-US" sz="2800" b="1" dirty="0"/>
              <a:t>Member view </a:t>
            </a:r>
            <a:r>
              <a:rPr lang="en-US" sz="2800" i="1" dirty="0"/>
              <a:t>(varies)</a:t>
            </a:r>
          </a:p>
        </p:txBody>
      </p:sp>
      <p:pic>
        <p:nvPicPr>
          <p:cNvPr id="7" name="Picture 6" descr="Graphical user interface, application, Teams&#10;&#10;AI-generated content may be incorrect.">
            <a:extLst>
              <a:ext uri="{FF2B5EF4-FFF2-40B4-BE49-F238E27FC236}">
                <a16:creationId xmlns:a16="http://schemas.microsoft.com/office/drawing/2014/main" id="{F1604EC0-B04C-2210-CD34-D6147FA36D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6683" y="1335953"/>
            <a:ext cx="5463964" cy="3239078"/>
          </a:xfrm>
          <a:prstGeom prst="rect">
            <a:avLst/>
          </a:prstGeom>
        </p:spPr>
      </p:pic>
      <p:sp>
        <p:nvSpPr>
          <p:cNvPr id="5" name="TextBox 4">
            <a:extLst>
              <a:ext uri="{FF2B5EF4-FFF2-40B4-BE49-F238E27FC236}">
                <a16:creationId xmlns:a16="http://schemas.microsoft.com/office/drawing/2014/main" id="{E4C58B5E-14CD-9C85-BE98-A8357C66B9D8}"/>
              </a:ext>
            </a:extLst>
          </p:cNvPr>
          <p:cNvSpPr txBox="1"/>
          <p:nvPr/>
        </p:nvSpPr>
        <p:spPr>
          <a:xfrm>
            <a:off x="521926" y="4855716"/>
            <a:ext cx="5040223" cy="923330"/>
          </a:xfrm>
          <a:prstGeom prst="rect">
            <a:avLst/>
          </a:prstGeom>
          <a:noFill/>
        </p:spPr>
        <p:txBody>
          <a:bodyPr wrap="square" rtlCol="0">
            <a:spAutoFit/>
          </a:bodyPr>
          <a:lstStyle/>
          <a:p>
            <a:pPr marL="285750" indent="-285750">
              <a:buFont typeface="Arial" panose="020B0604020202020204" pitchFamily="34" charset="0"/>
              <a:buChar char="•"/>
            </a:pPr>
            <a:r>
              <a:rPr lang="en-US" dirty="0"/>
              <a:t>Public that we have a GitHub account</a:t>
            </a:r>
          </a:p>
          <a:p>
            <a:pPr marL="285750" indent="-285750">
              <a:buFont typeface="Arial" panose="020B0604020202020204" pitchFamily="34" charset="0"/>
              <a:buChar char="•"/>
            </a:pPr>
            <a:r>
              <a:rPr lang="en-US" dirty="0"/>
              <a:t>Few public folders</a:t>
            </a:r>
          </a:p>
          <a:p>
            <a:pPr marL="285750" indent="-285750">
              <a:buFont typeface="Arial" panose="020B0604020202020204" pitchFamily="34" charset="0"/>
              <a:buChar char="•"/>
            </a:pPr>
            <a:r>
              <a:rPr lang="en-US" dirty="0"/>
              <a:t>No visibility into our staff, procedures, etc.</a:t>
            </a:r>
          </a:p>
        </p:txBody>
      </p:sp>
      <p:sp>
        <p:nvSpPr>
          <p:cNvPr id="6" name="TextBox 5">
            <a:extLst>
              <a:ext uri="{FF2B5EF4-FFF2-40B4-BE49-F238E27FC236}">
                <a16:creationId xmlns:a16="http://schemas.microsoft.com/office/drawing/2014/main" id="{F51761A6-99DD-83B2-CF8D-FC6F66F747E0}"/>
              </a:ext>
            </a:extLst>
          </p:cNvPr>
          <p:cNvSpPr txBox="1"/>
          <p:nvPr/>
        </p:nvSpPr>
        <p:spPr>
          <a:xfrm>
            <a:off x="6090488" y="4855716"/>
            <a:ext cx="5040223" cy="1200329"/>
          </a:xfrm>
          <a:prstGeom prst="rect">
            <a:avLst/>
          </a:prstGeom>
          <a:noFill/>
        </p:spPr>
        <p:txBody>
          <a:bodyPr wrap="square" rtlCol="0">
            <a:spAutoFit/>
          </a:bodyPr>
          <a:lstStyle/>
          <a:p>
            <a:pPr marL="285750" indent="-285750">
              <a:buFont typeface="Arial" panose="020B0604020202020204" pitchFamily="34" charset="0"/>
              <a:buChar char="•"/>
            </a:pPr>
            <a:r>
              <a:rPr lang="en-US" dirty="0"/>
              <a:t>Varying access to private repositories (project folders) depending on permissions</a:t>
            </a:r>
          </a:p>
          <a:p>
            <a:pPr marL="285750" indent="-285750">
              <a:buFont typeface="Arial" panose="020B0604020202020204" pitchFamily="34" charset="0"/>
              <a:buChar char="•"/>
            </a:pPr>
            <a:r>
              <a:rPr lang="en-US" dirty="0"/>
              <a:t>All DOF GitHub members have access to onboarding materials and how-to guides.</a:t>
            </a:r>
          </a:p>
        </p:txBody>
      </p:sp>
    </p:spTree>
    <p:extLst>
      <p:ext uri="{BB962C8B-B14F-4D97-AF65-F5344CB8AC3E}">
        <p14:creationId xmlns:p14="http://schemas.microsoft.com/office/powerpoint/2010/main" val="124783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9AEB74-1189-9FDB-EB57-A8EDE2A6825F}"/>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C788450-6EF6-DF73-ED61-DFBFA56C7DA1}"/>
              </a:ext>
            </a:extLst>
          </p:cNvPr>
          <p:cNvSpPr>
            <a:spLocks noGrp="1"/>
          </p:cNvSpPr>
          <p:nvPr>
            <p:ph type="sldNum" sz="quarter" idx="12"/>
          </p:nvPr>
        </p:nvSpPr>
        <p:spPr/>
        <p:txBody>
          <a:bodyPr/>
          <a:lstStyle/>
          <a:p>
            <a:fld id="{B9496208-0396-4DEE-9187-2167066D100E}" type="slidenum">
              <a:rPr lang="en-US" smtClean="0"/>
              <a:t>21</a:t>
            </a:fld>
            <a:endParaRPr lang="en-US"/>
          </a:p>
        </p:txBody>
      </p:sp>
      <p:sp>
        <p:nvSpPr>
          <p:cNvPr id="5" name="TextBox 4">
            <a:extLst>
              <a:ext uri="{FF2B5EF4-FFF2-40B4-BE49-F238E27FC236}">
                <a16:creationId xmlns:a16="http://schemas.microsoft.com/office/drawing/2014/main" id="{E6FCF37A-BE5F-B764-3A92-B264AFE00ABF}"/>
              </a:ext>
            </a:extLst>
          </p:cNvPr>
          <p:cNvSpPr txBox="1"/>
          <p:nvPr/>
        </p:nvSpPr>
        <p:spPr>
          <a:xfrm>
            <a:off x="478499" y="589583"/>
            <a:ext cx="11068042" cy="523220"/>
          </a:xfrm>
          <a:prstGeom prst="rect">
            <a:avLst/>
          </a:prstGeom>
          <a:noFill/>
        </p:spPr>
        <p:txBody>
          <a:bodyPr wrap="square" rtlCol="0">
            <a:spAutoFit/>
          </a:bodyPr>
          <a:lstStyle/>
          <a:p>
            <a:r>
              <a:rPr lang="en-US" sz="2800" b="1" dirty="0"/>
              <a:t>GitHub Team Structure</a:t>
            </a:r>
            <a:r>
              <a:rPr lang="en-US" sz="2800" i="1" dirty="0"/>
              <a:t> (now)</a:t>
            </a:r>
          </a:p>
        </p:txBody>
      </p:sp>
      <p:pic>
        <p:nvPicPr>
          <p:cNvPr id="8" name="Picture 7">
            <a:extLst>
              <a:ext uri="{FF2B5EF4-FFF2-40B4-BE49-F238E27FC236}">
                <a16:creationId xmlns:a16="http://schemas.microsoft.com/office/drawing/2014/main" id="{D6469C84-1120-E2FA-8AC1-7A06E42764E8}"/>
              </a:ext>
            </a:extLst>
          </p:cNvPr>
          <p:cNvPicPr>
            <a:picLocks noChangeAspect="1"/>
          </p:cNvPicPr>
          <p:nvPr/>
        </p:nvPicPr>
        <p:blipFill>
          <a:blip r:embed="rId2"/>
          <a:stretch>
            <a:fillRect/>
          </a:stretch>
        </p:blipFill>
        <p:spPr>
          <a:xfrm>
            <a:off x="176576" y="6100895"/>
            <a:ext cx="1171809" cy="686922"/>
          </a:xfrm>
          <a:prstGeom prst="rect">
            <a:avLst/>
          </a:prstGeom>
        </p:spPr>
      </p:pic>
      <p:sp>
        <p:nvSpPr>
          <p:cNvPr id="3" name="Rectangle 2">
            <a:extLst>
              <a:ext uri="{FF2B5EF4-FFF2-40B4-BE49-F238E27FC236}">
                <a16:creationId xmlns:a16="http://schemas.microsoft.com/office/drawing/2014/main" id="{2F562518-1984-EEA6-4F6F-8E245ED453A4}"/>
              </a:ext>
            </a:extLst>
          </p:cNvPr>
          <p:cNvSpPr/>
          <p:nvPr/>
        </p:nvSpPr>
        <p:spPr>
          <a:xfrm>
            <a:off x="478499" y="1246910"/>
            <a:ext cx="11187028" cy="47521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b="1" dirty="0"/>
              <a:t>NYC Department of Finance (GitHub Organization)</a:t>
            </a:r>
          </a:p>
        </p:txBody>
      </p:sp>
      <p:sp>
        <p:nvSpPr>
          <p:cNvPr id="6" name="Rectangle 5">
            <a:extLst>
              <a:ext uri="{FF2B5EF4-FFF2-40B4-BE49-F238E27FC236}">
                <a16:creationId xmlns:a16="http://schemas.microsoft.com/office/drawing/2014/main" id="{07B0F2F4-8393-57DF-ED95-D2E4A633A21A}"/>
              </a:ext>
            </a:extLst>
          </p:cNvPr>
          <p:cNvSpPr/>
          <p:nvPr/>
        </p:nvSpPr>
        <p:spPr>
          <a:xfrm>
            <a:off x="762480" y="1731817"/>
            <a:ext cx="8010649" cy="3998062"/>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t"/>
          <a:lstStyle/>
          <a:p>
            <a:r>
              <a:rPr lang="en-US" b="1" dirty="0"/>
              <a:t>all_dof </a:t>
            </a:r>
            <a:r>
              <a:rPr lang="en-US" dirty="0"/>
              <a:t>(GitHub team)</a:t>
            </a:r>
          </a:p>
          <a:p>
            <a:pPr marL="285750" indent="-285750">
              <a:buFont typeface="Arial" panose="020B0604020202020204" pitchFamily="34" charset="0"/>
              <a:buChar char="•"/>
            </a:pPr>
            <a:r>
              <a:rPr lang="en-US" dirty="0"/>
              <a:t>Members: 12 (as of 6/16/25)</a:t>
            </a:r>
          </a:p>
          <a:p>
            <a:pPr marL="285750" indent="-285750">
              <a:buFont typeface="Arial" panose="020B0604020202020204" pitchFamily="34" charset="0"/>
              <a:buChar char="•"/>
            </a:pPr>
            <a:r>
              <a:rPr lang="en-US" dirty="0"/>
              <a:t>Default access to onboarding materials, org-wide information/repositories</a:t>
            </a:r>
          </a:p>
        </p:txBody>
      </p:sp>
      <p:sp>
        <p:nvSpPr>
          <p:cNvPr id="7" name="Rectangle 6">
            <a:extLst>
              <a:ext uri="{FF2B5EF4-FFF2-40B4-BE49-F238E27FC236}">
                <a16:creationId xmlns:a16="http://schemas.microsoft.com/office/drawing/2014/main" id="{9C0FF1F3-9332-6F2E-949F-28F36BC48A0C}"/>
              </a:ext>
            </a:extLst>
          </p:cNvPr>
          <p:cNvSpPr/>
          <p:nvPr/>
        </p:nvSpPr>
        <p:spPr>
          <a:xfrm>
            <a:off x="1114758" y="2792797"/>
            <a:ext cx="5702662" cy="2639496"/>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t"/>
          <a:lstStyle/>
          <a:p>
            <a:r>
              <a:rPr lang="en-US" b="1" dirty="0"/>
              <a:t>property_modeling </a:t>
            </a:r>
            <a:r>
              <a:rPr lang="en-US" dirty="0"/>
              <a:t>(GitHub team)</a:t>
            </a:r>
          </a:p>
          <a:p>
            <a:pPr marL="285750" indent="-285750">
              <a:buFont typeface="Arial" panose="020B0604020202020204" pitchFamily="34" charset="0"/>
              <a:buChar char="•"/>
            </a:pPr>
            <a:r>
              <a:rPr lang="en-US" dirty="0"/>
              <a:t>Members: 8 (as of 6/16/25)</a:t>
            </a:r>
          </a:p>
          <a:p>
            <a:pPr marL="285750" indent="-285750">
              <a:buFont typeface="Arial" panose="020B0604020202020204" pitchFamily="34" charset="0"/>
              <a:buChar char="•"/>
            </a:pPr>
            <a:r>
              <a:rPr lang="en-US" dirty="0"/>
              <a:t>“Child” team of the all_dof parent team</a:t>
            </a:r>
          </a:p>
          <a:p>
            <a:pPr marL="285750" indent="-285750">
              <a:buFont typeface="Arial" panose="020B0604020202020204" pitchFamily="34" charset="0"/>
              <a:buChar char="•"/>
            </a:pPr>
            <a:r>
              <a:rPr lang="en-US" dirty="0"/>
              <a:t>Access can be granted to private repositories to the whole team (as staff come/go these permissions are easy to grant/change) </a:t>
            </a:r>
          </a:p>
          <a:p>
            <a:pPr marL="285750" indent="-285750">
              <a:buFont typeface="Arial" panose="020B0604020202020204" pitchFamily="34" charset="0"/>
              <a:buChar char="•"/>
            </a:pPr>
            <a:r>
              <a:rPr lang="en-US" dirty="0"/>
              <a:t>Repository access can be shared across teams or stay within one team</a:t>
            </a:r>
          </a:p>
        </p:txBody>
      </p:sp>
    </p:spTree>
    <p:extLst>
      <p:ext uri="{BB962C8B-B14F-4D97-AF65-F5344CB8AC3E}">
        <p14:creationId xmlns:p14="http://schemas.microsoft.com/office/powerpoint/2010/main" val="724561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5878DE-FC81-AFE4-9092-41E18FF890D5}"/>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C3D74DB2-705E-DAF0-0464-E495FBF163DC}"/>
              </a:ext>
            </a:extLst>
          </p:cNvPr>
          <p:cNvSpPr/>
          <p:nvPr/>
        </p:nvSpPr>
        <p:spPr>
          <a:xfrm>
            <a:off x="587613" y="1211801"/>
            <a:ext cx="10814267" cy="4790096"/>
          </a:xfrm>
          <a:prstGeom prst="rect">
            <a:avLst/>
          </a:prstGeom>
        </p:spPr>
        <p:style>
          <a:lnRef idx="1">
            <a:schemeClr val="dk1"/>
          </a:lnRef>
          <a:fillRef idx="2">
            <a:schemeClr val="dk1"/>
          </a:fillRef>
          <a:effectRef idx="1">
            <a:schemeClr val="dk1"/>
          </a:effectRef>
          <a:fontRef idx="minor">
            <a:schemeClr val="dk1"/>
          </a:fontRef>
        </p:style>
        <p:txBody>
          <a:bodyPr rtlCol="0" anchor="t"/>
          <a:lstStyle/>
          <a:p>
            <a:r>
              <a:rPr lang="en-US" b="1" dirty="0"/>
              <a:t>OTI GitHub Enterprise Account</a:t>
            </a:r>
          </a:p>
          <a:p>
            <a:pPr marL="285750" indent="-285750">
              <a:buFont typeface="Arial" panose="020B0604020202020204" pitchFamily="34" charset="0"/>
              <a:buChar char="•"/>
            </a:pPr>
            <a:r>
              <a:rPr lang="en-US" i="1" dirty="0"/>
              <a:t>Hosts Agency GitHub Organizations, maintains default security protocol and procedures </a:t>
            </a:r>
          </a:p>
        </p:txBody>
      </p:sp>
      <p:sp>
        <p:nvSpPr>
          <p:cNvPr id="4" name="Slide Number Placeholder 3">
            <a:extLst>
              <a:ext uri="{FF2B5EF4-FFF2-40B4-BE49-F238E27FC236}">
                <a16:creationId xmlns:a16="http://schemas.microsoft.com/office/drawing/2014/main" id="{EF7F2C3B-73FE-5C74-566D-54F96FD84A34}"/>
              </a:ext>
            </a:extLst>
          </p:cNvPr>
          <p:cNvSpPr>
            <a:spLocks noGrp="1"/>
          </p:cNvSpPr>
          <p:nvPr>
            <p:ph type="sldNum" sz="quarter" idx="12"/>
          </p:nvPr>
        </p:nvSpPr>
        <p:spPr/>
        <p:txBody>
          <a:bodyPr/>
          <a:lstStyle/>
          <a:p>
            <a:fld id="{B9496208-0396-4DEE-9187-2167066D100E}" type="slidenum">
              <a:rPr lang="en-US" smtClean="0"/>
              <a:t>22</a:t>
            </a:fld>
            <a:endParaRPr lang="en-US"/>
          </a:p>
        </p:txBody>
      </p:sp>
      <p:sp>
        <p:nvSpPr>
          <p:cNvPr id="5" name="TextBox 4">
            <a:extLst>
              <a:ext uri="{FF2B5EF4-FFF2-40B4-BE49-F238E27FC236}">
                <a16:creationId xmlns:a16="http://schemas.microsoft.com/office/drawing/2014/main" id="{671BEF77-2796-60F3-99CC-BECC165ACBAD}"/>
              </a:ext>
            </a:extLst>
          </p:cNvPr>
          <p:cNvSpPr txBox="1"/>
          <p:nvPr/>
        </p:nvSpPr>
        <p:spPr>
          <a:xfrm>
            <a:off x="478498" y="589583"/>
            <a:ext cx="11257203" cy="523220"/>
          </a:xfrm>
          <a:prstGeom prst="rect">
            <a:avLst/>
          </a:prstGeom>
          <a:noFill/>
        </p:spPr>
        <p:txBody>
          <a:bodyPr wrap="square" rtlCol="0">
            <a:spAutoFit/>
          </a:bodyPr>
          <a:lstStyle/>
          <a:p>
            <a:r>
              <a:rPr lang="en-US" sz="2800" b="1" dirty="0"/>
              <a:t>GitHub Team Structure with OTI’s Enterprise Account </a:t>
            </a:r>
            <a:r>
              <a:rPr lang="en-US" sz="2800" i="1" dirty="0"/>
              <a:t>(~August 2025)</a:t>
            </a:r>
          </a:p>
        </p:txBody>
      </p:sp>
      <p:pic>
        <p:nvPicPr>
          <p:cNvPr id="8" name="Picture 7">
            <a:extLst>
              <a:ext uri="{FF2B5EF4-FFF2-40B4-BE49-F238E27FC236}">
                <a16:creationId xmlns:a16="http://schemas.microsoft.com/office/drawing/2014/main" id="{596609A9-0170-4A18-BD22-D8777C58650B}"/>
              </a:ext>
            </a:extLst>
          </p:cNvPr>
          <p:cNvPicPr>
            <a:picLocks noChangeAspect="1"/>
          </p:cNvPicPr>
          <p:nvPr/>
        </p:nvPicPr>
        <p:blipFill>
          <a:blip r:embed="rId2"/>
          <a:stretch>
            <a:fillRect/>
          </a:stretch>
        </p:blipFill>
        <p:spPr>
          <a:xfrm>
            <a:off x="176576" y="6100895"/>
            <a:ext cx="1171809" cy="686922"/>
          </a:xfrm>
          <a:prstGeom prst="rect">
            <a:avLst/>
          </a:prstGeom>
        </p:spPr>
      </p:pic>
      <p:sp>
        <p:nvSpPr>
          <p:cNvPr id="3" name="Rectangle 2">
            <a:extLst>
              <a:ext uri="{FF2B5EF4-FFF2-40B4-BE49-F238E27FC236}">
                <a16:creationId xmlns:a16="http://schemas.microsoft.com/office/drawing/2014/main" id="{2EB8DCE5-7BFD-C03C-A0DD-E62C1E63A07A}"/>
              </a:ext>
            </a:extLst>
          </p:cNvPr>
          <p:cNvSpPr/>
          <p:nvPr/>
        </p:nvSpPr>
        <p:spPr>
          <a:xfrm>
            <a:off x="684104" y="1862748"/>
            <a:ext cx="9358064" cy="400248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b="1" dirty="0"/>
              <a:t>NYC Department of Finance (GitHub Organization)</a:t>
            </a:r>
          </a:p>
        </p:txBody>
      </p:sp>
      <p:sp>
        <p:nvSpPr>
          <p:cNvPr id="6" name="Rectangle 5">
            <a:extLst>
              <a:ext uri="{FF2B5EF4-FFF2-40B4-BE49-F238E27FC236}">
                <a16:creationId xmlns:a16="http://schemas.microsoft.com/office/drawing/2014/main" id="{F2802527-A2CE-DD21-EF5F-B06BF12693BD}"/>
              </a:ext>
            </a:extLst>
          </p:cNvPr>
          <p:cNvSpPr/>
          <p:nvPr/>
        </p:nvSpPr>
        <p:spPr>
          <a:xfrm>
            <a:off x="968086" y="2392991"/>
            <a:ext cx="6585184" cy="3203105"/>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t"/>
          <a:lstStyle/>
          <a:p>
            <a:r>
              <a:rPr lang="en-US" b="1" dirty="0"/>
              <a:t>all_dof </a:t>
            </a:r>
            <a:r>
              <a:rPr lang="en-US" dirty="0"/>
              <a:t>(GitHub team)</a:t>
            </a:r>
          </a:p>
          <a:p>
            <a:pPr marL="285750" indent="-285750">
              <a:buFont typeface="Arial" panose="020B0604020202020204" pitchFamily="34" charset="0"/>
              <a:buChar char="•"/>
            </a:pPr>
            <a:r>
              <a:rPr lang="en-US" dirty="0"/>
              <a:t>Members: 12 (as of 6/16/25)</a:t>
            </a:r>
          </a:p>
          <a:p>
            <a:pPr marL="285750" indent="-285750">
              <a:buFont typeface="Arial" panose="020B0604020202020204" pitchFamily="34" charset="0"/>
              <a:buChar char="•"/>
            </a:pPr>
            <a:r>
              <a:rPr lang="en-US" dirty="0"/>
              <a:t>Default access to onboarding materials, org-wide information/repositories</a:t>
            </a:r>
          </a:p>
        </p:txBody>
      </p:sp>
      <p:sp>
        <p:nvSpPr>
          <p:cNvPr id="7" name="Rectangle 6">
            <a:extLst>
              <a:ext uri="{FF2B5EF4-FFF2-40B4-BE49-F238E27FC236}">
                <a16:creationId xmlns:a16="http://schemas.microsoft.com/office/drawing/2014/main" id="{441CBF3E-69B1-EE1C-55D3-701A61C4C391}"/>
              </a:ext>
            </a:extLst>
          </p:cNvPr>
          <p:cNvSpPr/>
          <p:nvPr/>
        </p:nvSpPr>
        <p:spPr>
          <a:xfrm>
            <a:off x="1320363" y="3756475"/>
            <a:ext cx="4209322" cy="1542035"/>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t"/>
          <a:lstStyle/>
          <a:p>
            <a:r>
              <a:rPr lang="en-US" b="1" dirty="0"/>
              <a:t>property_modeling </a:t>
            </a:r>
            <a:r>
              <a:rPr lang="en-US" dirty="0"/>
              <a:t>(GitHub team)</a:t>
            </a:r>
          </a:p>
          <a:p>
            <a:pPr marL="285750" indent="-285750">
              <a:buFont typeface="Arial" panose="020B0604020202020204" pitchFamily="34" charset="0"/>
              <a:buChar char="•"/>
            </a:pPr>
            <a:r>
              <a:rPr lang="en-US" dirty="0"/>
              <a:t>Members: 8 (as of 6/16/25)</a:t>
            </a:r>
          </a:p>
          <a:p>
            <a:pPr marL="285750" indent="-285750">
              <a:buFont typeface="Arial" panose="020B0604020202020204" pitchFamily="34" charset="0"/>
              <a:buChar char="•"/>
            </a:pPr>
            <a:r>
              <a:rPr lang="en-US" dirty="0"/>
              <a:t>“Child” team of the all_dof parent team</a:t>
            </a:r>
          </a:p>
        </p:txBody>
      </p:sp>
    </p:spTree>
    <p:extLst>
      <p:ext uri="{BB962C8B-B14F-4D97-AF65-F5344CB8AC3E}">
        <p14:creationId xmlns:p14="http://schemas.microsoft.com/office/powerpoint/2010/main" val="68684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1DB228-A120-6E5F-1B0D-2AE6165AAD27}"/>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1DCC766-1702-9999-AB73-A8375555B3BD}"/>
              </a:ext>
            </a:extLst>
          </p:cNvPr>
          <p:cNvSpPr>
            <a:spLocks noGrp="1"/>
          </p:cNvSpPr>
          <p:nvPr>
            <p:ph type="sldNum" sz="quarter" idx="12"/>
          </p:nvPr>
        </p:nvSpPr>
        <p:spPr/>
        <p:txBody>
          <a:bodyPr/>
          <a:lstStyle/>
          <a:p>
            <a:fld id="{B9496208-0396-4DEE-9187-2167066D100E}" type="slidenum">
              <a:rPr lang="en-US" smtClean="0"/>
              <a:t>23</a:t>
            </a:fld>
            <a:endParaRPr lang="en-US"/>
          </a:p>
        </p:txBody>
      </p:sp>
      <p:sp>
        <p:nvSpPr>
          <p:cNvPr id="5" name="TextBox 4">
            <a:extLst>
              <a:ext uri="{FF2B5EF4-FFF2-40B4-BE49-F238E27FC236}">
                <a16:creationId xmlns:a16="http://schemas.microsoft.com/office/drawing/2014/main" id="{82A44430-E31D-5599-D5E4-949B2F1C7486}"/>
              </a:ext>
            </a:extLst>
          </p:cNvPr>
          <p:cNvSpPr txBox="1"/>
          <p:nvPr/>
        </p:nvSpPr>
        <p:spPr>
          <a:xfrm>
            <a:off x="478499" y="589583"/>
            <a:ext cx="11068042" cy="523220"/>
          </a:xfrm>
          <a:prstGeom prst="rect">
            <a:avLst/>
          </a:prstGeom>
          <a:noFill/>
        </p:spPr>
        <p:txBody>
          <a:bodyPr wrap="square" rtlCol="0">
            <a:spAutoFit/>
          </a:bodyPr>
          <a:lstStyle/>
          <a:p>
            <a:r>
              <a:rPr lang="en-US" sz="2800" b="1" dirty="0"/>
              <a:t>Use cases for GitHub at DOF</a:t>
            </a:r>
            <a:endParaRPr lang="en-US" sz="2800" i="1" dirty="0"/>
          </a:p>
        </p:txBody>
      </p:sp>
      <p:pic>
        <p:nvPicPr>
          <p:cNvPr id="8" name="Picture 7">
            <a:extLst>
              <a:ext uri="{FF2B5EF4-FFF2-40B4-BE49-F238E27FC236}">
                <a16:creationId xmlns:a16="http://schemas.microsoft.com/office/drawing/2014/main" id="{AC15BD1F-3EF9-3FA8-0427-0AA8E98D7D75}"/>
              </a:ext>
            </a:extLst>
          </p:cNvPr>
          <p:cNvPicPr>
            <a:picLocks noChangeAspect="1"/>
          </p:cNvPicPr>
          <p:nvPr/>
        </p:nvPicPr>
        <p:blipFill>
          <a:blip r:embed="rId2"/>
          <a:stretch>
            <a:fillRect/>
          </a:stretch>
        </p:blipFill>
        <p:spPr>
          <a:xfrm>
            <a:off x="176576" y="6100895"/>
            <a:ext cx="1171809" cy="686922"/>
          </a:xfrm>
          <a:prstGeom prst="rect">
            <a:avLst/>
          </a:prstGeom>
        </p:spPr>
      </p:pic>
      <p:sp>
        <p:nvSpPr>
          <p:cNvPr id="3" name="TextBox 2">
            <a:extLst>
              <a:ext uri="{FF2B5EF4-FFF2-40B4-BE49-F238E27FC236}">
                <a16:creationId xmlns:a16="http://schemas.microsoft.com/office/drawing/2014/main" id="{182D5050-5E00-42D6-5E92-5ADF6E3DC955}"/>
              </a:ext>
            </a:extLst>
          </p:cNvPr>
          <p:cNvSpPr txBox="1"/>
          <p:nvPr/>
        </p:nvSpPr>
        <p:spPr>
          <a:xfrm>
            <a:off x="553477" y="1305650"/>
            <a:ext cx="5170991" cy="3970318"/>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b="1" dirty="0"/>
              <a:t>Benefits for data science teams:</a:t>
            </a:r>
          </a:p>
          <a:p>
            <a:pPr marL="285750" indent="-285750">
              <a:buFont typeface="Arial" panose="020B0604020202020204" pitchFamily="34" charset="0"/>
              <a:buChar char="•"/>
            </a:pPr>
            <a:r>
              <a:rPr lang="en-US" dirty="0"/>
              <a:t>Host </a:t>
            </a:r>
            <a:r>
              <a:rPr lang="en-US" b="1" dirty="0"/>
              <a:t>internal/external documentation</a:t>
            </a:r>
            <a:r>
              <a:rPr lang="en-US" dirty="0"/>
              <a:t> for onboarding materials</a:t>
            </a:r>
          </a:p>
          <a:p>
            <a:pPr marL="285750" indent="-285750">
              <a:buFont typeface="Arial" panose="020B0604020202020204" pitchFamily="34" charset="0"/>
              <a:buChar char="•"/>
            </a:pPr>
            <a:r>
              <a:rPr lang="en-US" dirty="0"/>
              <a:t>Create homes for all project related materials as the</a:t>
            </a:r>
            <a:r>
              <a:rPr lang="en-US" b="1" dirty="0"/>
              <a:t> ground truth</a:t>
            </a:r>
            <a:r>
              <a:rPr lang="en-US" dirty="0"/>
              <a:t>, where everyone can access/update them</a:t>
            </a:r>
          </a:p>
          <a:p>
            <a:pPr marL="285750" indent="-285750">
              <a:buFont typeface="Arial" panose="020B0604020202020204" pitchFamily="34" charset="0"/>
              <a:buChar char="•"/>
            </a:pPr>
            <a:r>
              <a:rPr lang="en-US" dirty="0"/>
              <a:t>Allow for easier </a:t>
            </a:r>
            <a:r>
              <a:rPr lang="en-US" b="1" dirty="0"/>
              <a:t>code review </a:t>
            </a:r>
            <a:r>
              <a:rPr lang="en-US" dirty="0"/>
              <a:t>and internal collaboration, to minimize reliance on institutional knowledge to repeat tasks</a:t>
            </a:r>
            <a:endParaRPr lang="en-US" b="1" dirty="0"/>
          </a:p>
          <a:p>
            <a:pPr marL="285750" indent="-285750">
              <a:buFont typeface="Arial" panose="020B0604020202020204" pitchFamily="34" charset="0"/>
              <a:buChar char="•"/>
            </a:pPr>
            <a:r>
              <a:rPr lang="en-US" dirty="0"/>
              <a:t>Create </a:t>
            </a:r>
            <a:r>
              <a:rPr lang="en-US" b="1" dirty="0"/>
              <a:t>packages</a:t>
            </a:r>
            <a:r>
              <a:rPr lang="en-US" dirty="0"/>
              <a:t> for internal use, to streamline data pipelines/repetitive tasks</a:t>
            </a:r>
          </a:p>
          <a:p>
            <a:pPr marL="285750" indent="-285750">
              <a:buFont typeface="Arial" panose="020B0604020202020204" pitchFamily="34" charset="0"/>
              <a:buChar char="•"/>
            </a:pPr>
            <a:r>
              <a:rPr lang="en-US" dirty="0"/>
              <a:t>Use </a:t>
            </a:r>
            <a:r>
              <a:rPr lang="en-US" b="1" dirty="0"/>
              <a:t>git actions </a:t>
            </a:r>
            <a:r>
              <a:rPr lang="en-US" dirty="0"/>
              <a:t>for additional compute power</a:t>
            </a:r>
          </a:p>
          <a:p>
            <a:pPr marL="285750" indent="-285750">
              <a:buFont typeface="Arial" panose="020B0604020202020204" pitchFamily="34" charset="0"/>
              <a:buChar char="•"/>
            </a:pPr>
            <a:r>
              <a:rPr lang="en-US" b="1" dirty="0"/>
              <a:t>Collaborate with other teams</a:t>
            </a:r>
            <a:r>
              <a:rPr lang="en-US" dirty="0"/>
              <a:t>/organizations on projects</a:t>
            </a:r>
          </a:p>
        </p:txBody>
      </p:sp>
      <p:sp>
        <p:nvSpPr>
          <p:cNvPr id="2" name="TextBox 1">
            <a:extLst>
              <a:ext uri="{FF2B5EF4-FFF2-40B4-BE49-F238E27FC236}">
                <a16:creationId xmlns:a16="http://schemas.microsoft.com/office/drawing/2014/main" id="{2EEAEE88-7AEA-9A47-17BE-ABD52AC5F9B0}"/>
              </a:ext>
            </a:extLst>
          </p:cNvPr>
          <p:cNvSpPr txBox="1"/>
          <p:nvPr/>
        </p:nvSpPr>
        <p:spPr>
          <a:xfrm>
            <a:off x="5900102" y="1305650"/>
            <a:ext cx="4900458" cy="2308324"/>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b="1" dirty="0"/>
              <a:t>Benefits for other DOF teams:</a:t>
            </a:r>
          </a:p>
          <a:p>
            <a:pPr marL="285750" indent="-285750">
              <a:buFont typeface="Arial" panose="020B0604020202020204" pitchFamily="34" charset="0"/>
              <a:buChar char="•"/>
            </a:pPr>
            <a:r>
              <a:rPr lang="en-US" dirty="0"/>
              <a:t>Build and host </a:t>
            </a:r>
            <a:r>
              <a:rPr lang="en-US" b="1" dirty="0"/>
              <a:t>interactive maps and dashboards </a:t>
            </a:r>
            <a:r>
              <a:rPr lang="en-US" dirty="0"/>
              <a:t>to display information in an intuitive way, completely free</a:t>
            </a:r>
          </a:p>
          <a:p>
            <a:pPr marL="285750" indent="-285750">
              <a:buFont typeface="Arial" panose="020B0604020202020204" pitchFamily="34" charset="0"/>
              <a:buChar char="•"/>
            </a:pPr>
            <a:r>
              <a:rPr lang="en-US" dirty="0"/>
              <a:t>Use it as a </a:t>
            </a:r>
            <a:r>
              <a:rPr lang="en-US" b="1" dirty="0"/>
              <a:t>project management tool</a:t>
            </a:r>
            <a:r>
              <a:rPr lang="en-US" dirty="0"/>
              <a:t> to track progress on team goals/work</a:t>
            </a:r>
          </a:p>
          <a:p>
            <a:endParaRPr lang="en-US" dirty="0"/>
          </a:p>
          <a:p>
            <a:pPr marL="285750" indent="-285750">
              <a:buFont typeface="Arial" panose="020B0604020202020204" pitchFamily="34" charset="0"/>
              <a:buChar char="•"/>
            </a:pPr>
            <a:endParaRPr lang="en-US" dirty="0"/>
          </a:p>
        </p:txBody>
      </p:sp>
      <p:sp>
        <p:nvSpPr>
          <p:cNvPr id="6" name="TextBox 5">
            <a:extLst>
              <a:ext uri="{FF2B5EF4-FFF2-40B4-BE49-F238E27FC236}">
                <a16:creationId xmlns:a16="http://schemas.microsoft.com/office/drawing/2014/main" id="{C833B6A7-86E3-CA19-B4A3-5431EB0BAF17}"/>
              </a:ext>
            </a:extLst>
          </p:cNvPr>
          <p:cNvSpPr txBox="1"/>
          <p:nvPr/>
        </p:nvSpPr>
        <p:spPr>
          <a:xfrm>
            <a:off x="7353075" y="4685816"/>
            <a:ext cx="3394194" cy="923330"/>
          </a:xfrm>
          <a:prstGeom prst="rect">
            <a:avLst/>
          </a:prstGeom>
          <a:noFill/>
        </p:spPr>
        <p:txBody>
          <a:bodyPr wrap="square" rtlCol="0">
            <a:spAutoFit/>
          </a:bodyPr>
          <a:lstStyle/>
          <a:p>
            <a:r>
              <a:rPr lang="en-US" dirty="0"/>
              <a:t>Walk through:</a:t>
            </a:r>
          </a:p>
          <a:p>
            <a:r>
              <a:rPr lang="en-US" dirty="0">
                <a:hlinkClick r:id="rId3"/>
              </a:rPr>
              <a:t>https://github.com/orgs/nycdepartmentoffinance/repositories</a:t>
            </a:r>
            <a:r>
              <a:rPr lang="en-US" dirty="0"/>
              <a:t> </a:t>
            </a:r>
          </a:p>
        </p:txBody>
      </p:sp>
    </p:spTree>
    <p:extLst>
      <p:ext uri="{BB962C8B-B14F-4D97-AF65-F5344CB8AC3E}">
        <p14:creationId xmlns:p14="http://schemas.microsoft.com/office/powerpoint/2010/main" val="23557162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2116A9-25D5-7654-A0C6-CC2EE1E98C9B}"/>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C77634C-FB06-9DC2-A266-04800C68A0F5}"/>
              </a:ext>
            </a:extLst>
          </p:cNvPr>
          <p:cNvSpPr>
            <a:spLocks noGrp="1"/>
          </p:cNvSpPr>
          <p:nvPr>
            <p:ph type="sldNum" sz="quarter" idx="12"/>
          </p:nvPr>
        </p:nvSpPr>
        <p:spPr/>
        <p:txBody>
          <a:bodyPr/>
          <a:lstStyle/>
          <a:p>
            <a:fld id="{B9496208-0396-4DEE-9187-2167066D100E}" type="slidenum">
              <a:rPr lang="en-US" smtClean="0"/>
              <a:t>24</a:t>
            </a:fld>
            <a:endParaRPr lang="en-US"/>
          </a:p>
        </p:txBody>
      </p:sp>
      <p:sp>
        <p:nvSpPr>
          <p:cNvPr id="5" name="TextBox 4">
            <a:extLst>
              <a:ext uri="{FF2B5EF4-FFF2-40B4-BE49-F238E27FC236}">
                <a16:creationId xmlns:a16="http://schemas.microsoft.com/office/drawing/2014/main" id="{5B566E6A-1F00-3DAD-4319-BDE76AD2DB32}"/>
              </a:ext>
            </a:extLst>
          </p:cNvPr>
          <p:cNvSpPr txBox="1"/>
          <p:nvPr/>
        </p:nvSpPr>
        <p:spPr>
          <a:xfrm>
            <a:off x="478499" y="589583"/>
            <a:ext cx="11068042" cy="523220"/>
          </a:xfrm>
          <a:prstGeom prst="rect">
            <a:avLst/>
          </a:prstGeom>
          <a:noFill/>
        </p:spPr>
        <p:txBody>
          <a:bodyPr wrap="square" rtlCol="0">
            <a:spAutoFit/>
          </a:bodyPr>
          <a:lstStyle/>
          <a:p>
            <a:r>
              <a:rPr lang="en-US" sz="2800" b="1" dirty="0"/>
              <a:t>Existing use case #1: Detailed exploration of model performance</a:t>
            </a:r>
            <a:endParaRPr lang="en-US" sz="2800" i="1" dirty="0"/>
          </a:p>
        </p:txBody>
      </p:sp>
      <p:pic>
        <p:nvPicPr>
          <p:cNvPr id="8" name="Picture 7">
            <a:extLst>
              <a:ext uri="{FF2B5EF4-FFF2-40B4-BE49-F238E27FC236}">
                <a16:creationId xmlns:a16="http://schemas.microsoft.com/office/drawing/2014/main" id="{E22FF575-31C3-09FA-50D5-8A169DA1DE62}"/>
              </a:ext>
            </a:extLst>
          </p:cNvPr>
          <p:cNvPicPr>
            <a:picLocks noChangeAspect="1"/>
          </p:cNvPicPr>
          <p:nvPr/>
        </p:nvPicPr>
        <p:blipFill>
          <a:blip r:embed="rId2"/>
          <a:stretch>
            <a:fillRect/>
          </a:stretch>
        </p:blipFill>
        <p:spPr>
          <a:xfrm>
            <a:off x="176576" y="6100895"/>
            <a:ext cx="1171809" cy="686922"/>
          </a:xfrm>
          <a:prstGeom prst="rect">
            <a:avLst/>
          </a:prstGeom>
        </p:spPr>
      </p:pic>
      <p:sp>
        <p:nvSpPr>
          <p:cNvPr id="6" name="TextBox 5">
            <a:extLst>
              <a:ext uri="{FF2B5EF4-FFF2-40B4-BE49-F238E27FC236}">
                <a16:creationId xmlns:a16="http://schemas.microsoft.com/office/drawing/2014/main" id="{CE0F9F8E-0072-D5F2-0BE2-A3F626300779}"/>
              </a:ext>
            </a:extLst>
          </p:cNvPr>
          <p:cNvSpPr txBox="1"/>
          <p:nvPr/>
        </p:nvSpPr>
        <p:spPr>
          <a:xfrm>
            <a:off x="1742128" y="6100895"/>
            <a:ext cx="8540783" cy="369332"/>
          </a:xfrm>
          <a:prstGeom prst="rect">
            <a:avLst/>
          </a:prstGeom>
          <a:noFill/>
        </p:spPr>
        <p:txBody>
          <a:bodyPr wrap="square" rtlCol="0">
            <a:spAutoFit/>
          </a:bodyPr>
          <a:lstStyle/>
          <a:p>
            <a:r>
              <a:rPr lang="en-US" dirty="0">
                <a:hlinkClick r:id="rId3"/>
              </a:rPr>
              <a:t>https://nycdepartmentoffinance.github.io/models/coop_sales_model.html#maps</a:t>
            </a:r>
            <a:r>
              <a:rPr lang="en-US" dirty="0"/>
              <a:t> </a:t>
            </a:r>
          </a:p>
        </p:txBody>
      </p:sp>
      <p:pic>
        <p:nvPicPr>
          <p:cNvPr id="3" name="Picture 2">
            <a:extLst>
              <a:ext uri="{FF2B5EF4-FFF2-40B4-BE49-F238E27FC236}">
                <a16:creationId xmlns:a16="http://schemas.microsoft.com/office/drawing/2014/main" id="{14727559-1D25-04D2-99D7-D917C342B51B}"/>
              </a:ext>
            </a:extLst>
          </p:cNvPr>
          <p:cNvPicPr>
            <a:picLocks noChangeAspect="1"/>
          </p:cNvPicPr>
          <p:nvPr/>
        </p:nvPicPr>
        <p:blipFill>
          <a:blip r:embed="rId4"/>
          <a:stretch>
            <a:fillRect/>
          </a:stretch>
        </p:blipFill>
        <p:spPr>
          <a:xfrm>
            <a:off x="762480" y="1148062"/>
            <a:ext cx="8401398" cy="4717307"/>
          </a:xfrm>
          <a:prstGeom prst="rect">
            <a:avLst/>
          </a:prstGeom>
        </p:spPr>
      </p:pic>
    </p:spTree>
    <p:extLst>
      <p:ext uri="{BB962C8B-B14F-4D97-AF65-F5344CB8AC3E}">
        <p14:creationId xmlns:p14="http://schemas.microsoft.com/office/powerpoint/2010/main" val="15998221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E44949-7A63-3233-F528-DDCFC711CC07}"/>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348E903-80D9-6AED-ED5E-277E8F3A4934}"/>
              </a:ext>
            </a:extLst>
          </p:cNvPr>
          <p:cNvSpPr>
            <a:spLocks noGrp="1"/>
          </p:cNvSpPr>
          <p:nvPr>
            <p:ph type="sldNum" sz="quarter" idx="12"/>
          </p:nvPr>
        </p:nvSpPr>
        <p:spPr/>
        <p:txBody>
          <a:bodyPr/>
          <a:lstStyle/>
          <a:p>
            <a:fld id="{B9496208-0396-4DEE-9187-2167066D100E}" type="slidenum">
              <a:rPr lang="en-US" smtClean="0"/>
              <a:t>25</a:t>
            </a:fld>
            <a:endParaRPr lang="en-US"/>
          </a:p>
        </p:txBody>
      </p:sp>
      <p:sp>
        <p:nvSpPr>
          <p:cNvPr id="5" name="TextBox 4">
            <a:extLst>
              <a:ext uri="{FF2B5EF4-FFF2-40B4-BE49-F238E27FC236}">
                <a16:creationId xmlns:a16="http://schemas.microsoft.com/office/drawing/2014/main" id="{7C6D7580-0448-91D5-D8A0-1CA2F64D267E}"/>
              </a:ext>
            </a:extLst>
          </p:cNvPr>
          <p:cNvSpPr txBox="1"/>
          <p:nvPr/>
        </p:nvSpPr>
        <p:spPr>
          <a:xfrm>
            <a:off x="478499" y="589583"/>
            <a:ext cx="11068042" cy="523220"/>
          </a:xfrm>
          <a:prstGeom prst="rect">
            <a:avLst/>
          </a:prstGeom>
          <a:noFill/>
        </p:spPr>
        <p:txBody>
          <a:bodyPr wrap="square" rtlCol="0">
            <a:spAutoFit/>
          </a:bodyPr>
          <a:lstStyle/>
          <a:p>
            <a:r>
              <a:rPr lang="en-US" sz="2800" b="1" dirty="0"/>
              <a:t>Existing use case #2: Interactive data dictionary for DOF databases</a:t>
            </a:r>
            <a:endParaRPr lang="en-US" sz="2800" i="1" dirty="0"/>
          </a:p>
        </p:txBody>
      </p:sp>
      <p:pic>
        <p:nvPicPr>
          <p:cNvPr id="8" name="Picture 7">
            <a:extLst>
              <a:ext uri="{FF2B5EF4-FFF2-40B4-BE49-F238E27FC236}">
                <a16:creationId xmlns:a16="http://schemas.microsoft.com/office/drawing/2014/main" id="{465654F0-E540-88E2-90E8-D1464FFB3379}"/>
              </a:ext>
            </a:extLst>
          </p:cNvPr>
          <p:cNvPicPr>
            <a:picLocks noChangeAspect="1"/>
          </p:cNvPicPr>
          <p:nvPr/>
        </p:nvPicPr>
        <p:blipFill>
          <a:blip r:embed="rId2"/>
          <a:stretch>
            <a:fillRect/>
          </a:stretch>
        </p:blipFill>
        <p:spPr>
          <a:xfrm>
            <a:off x="176576" y="6100895"/>
            <a:ext cx="1171809" cy="686922"/>
          </a:xfrm>
          <a:prstGeom prst="rect">
            <a:avLst/>
          </a:prstGeom>
        </p:spPr>
      </p:pic>
      <p:sp>
        <p:nvSpPr>
          <p:cNvPr id="6" name="TextBox 5">
            <a:extLst>
              <a:ext uri="{FF2B5EF4-FFF2-40B4-BE49-F238E27FC236}">
                <a16:creationId xmlns:a16="http://schemas.microsoft.com/office/drawing/2014/main" id="{06F6D64F-606A-3305-003A-F32B5B280B5C}"/>
              </a:ext>
            </a:extLst>
          </p:cNvPr>
          <p:cNvSpPr txBox="1"/>
          <p:nvPr/>
        </p:nvSpPr>
        <p:spPr>
          <a:xfrm>
            <a:off x="1742128" y="6100895"/>
            <a:ext cx="8540783" cy="369332"/>
          </a:xfrm>
          <a:prstGeom prst="rect">
            <a:avLst/>
          </a:prstGeom>
          <a:noFill/>
        </p:spPr>
        <p:txBody>
          <a:bodyPr wrap="square" rtlCol="0">
            <a:spAutoFit/>
          </a:bodyPr>
          <a:lstStyle/>
          <a:p>
            <a:r>
              <a:rPr lang="en-US" dirty="0">
                <a:hlinkClick r:id="rId3"/>
              </a:rPr>
              <a:t>https://nycdepartmentoffinance.github.io/data_dictionary/fdw_crosswalk.html</a:t>
            </a:r>
            <a:r>
              <a:rPr lang="en-US" dirty="0"/>
              <a:t> </a:t>
            </a:r>
          </a:p>
        </p:txBody>
      </p:sp>
      <p:pic>
        <p:nvPicPr>
          <p:cNvPr id="7" name="Picture 6">
            <a:extLst>
              <a:ext uri="{FF2B5EF4-FFF2-40B4-BE49-F238E27FC236}">
                <a16:creationId xmlns:a16="http://schemas.microsoft.com/office/drawing/2014/main" id="{C7BCB615-5B62-7659-4942-BB27B6F6033F}"/>
              </a:ext>
            </a:extLst>
          </p:cNvPr>
          <p:cNvPicPr>
            <a:picLocks noChangeAspect="1"/>
          </p:cNvPicPr>
          <p:nvPr/>
        </p:nvPicPr>
        <p:blipFill>
          <a:blip r:embed="rId4"/>
          <a:stretch>
            <a:fillRect/>
          </a:stretch>
        </p:blipFill>
        <p:spPr>
          <a:xfrm>
            <a:off x="613393" y="1130704"/>
            <a:ext cx="8058498" cy="4970191"/>
          </a:xfrm>
          <a:prstGeom prst="rect">
            <a:avLst/>
          </a:prstGeom>
        </p:spPr>
      </p:pic>
    </p:spTree>
    <p:extLst>
      <p:ext uri="{BB962C8B-B14F-4D97-AF65-F5344CB8AC3E}">
        <p14:creationId xmlns:p14="http://schemas.microsoft.com/office/powerpoint/2010/main" val="3493688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2A3B94-246D-D177-808C-D7855E658E9C}"/>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549F08B-75B7-32AA-BF50-94113100945F}"/>
              </a:ext>
            </a:extLst>
          </p:cNvPr>
          <p:cNvSpPr>
            <a:spLocks noGrp="1"/>
          </p:cNvSpPr>
          <p:nvPr>
            <p:ph type="sldNum" sz="quarter" idx="12"/>
          </p:nvPr>
        </p:nvSpPr>
        <p:spPr/>
        <p:txBody>
          <a:bodyPr/>
          <a:lstStyle/>
          <a:p>
            <a:fld id="{B9496208-0396-4DEE-9187-2167066D100E}" type="slidenum">
              <a:rPr lang="en-US" smtClean="0"/>
              <a:t>26</a:t>
            </a:fld>
            <a:endParaRPr lang="en-US"/>
          </a:p>
        </p:txBody>
      </p:sp>
      <p:sp>
        <p:nvSpPr>
          <p:cNvPr id="5" name="TextBox 4">
            <a:extLst>
              <a:ext uri="{FF2B5EF4-FFF2-40B4-BE49-F238E27FC236}">
                <a16:creationId xmlns:a16="http://schemas.microsoft.com/office/drawing/2014/main" id="{92BB1453-C721-BBEB-C371-C6A5C6072982}"/>
              </a:ext>
            </a:extLst>
          </p:cNvPr>
          <p:cNvSpPr txBox="1"/>
          <p:nvPr/>
        </p:nvSpPr>
        <p:spPr>
          <a:xfrm>
            <a:off x="478499" y="589583"/>
            <a:ext cx="11068042" cy="523220"/>
          </a:xfrm>
          <a:prstGeom prst="rect">
            <a:avLst/>
          </a:prstGeom>
          <a:noFill/>
        </p:spPr>
        <p:txBody>
          <a:bodyPr wrap="square" rtlCol="0">
            <a:spAutoFit/>
          </a:bodyPr>
          <a:lstStyle/>
          <a:p>
            <a:r>
              <a:rPr lang="en-US" sz="2800" b="1" dirty="0"/>
              <a:t>Existing use case #3: Internal package for modeling tasks</a:t>
            </a:r>
            <a:endParaRPr lang="en-US" sz="2800" i="1" dirty="0"/>
          </a:p>
        </p:txBody>
      </p:sp>
      <p:pic>
        <p:nvPicPr>
          <p:cNvPr id="8" name="Picture 7">
            <a:extLst>
              <a:ext uri="{FF2B5EF4-FFF2-40B4-BE49-F238E27FC236}">
                <a16:creationId xmlns:a16="http://schemas.microsoft.com/office/drawing/2014/main" id="{E770C18F-3971-9F72-C5FD-836BEBB580FC}"/>
              </a:ext>
            </a:extLst>
          </p:cNvPr>
          <p:cNvPicPr>
            <a:picLocks noChangeAspect="1"/>
          </p:cNvPicPr>
          <p:nvPr/>
        </p:nvPicPr>
        <p:blipFill>
          <a:blip r:embed="rId2"/>
          <a:stretch>
            <a:fillRect/>
          </a:stretch>
        </p:blipFill>
        <p:spPr>
          <a:xfrm>
            <a:off x="176576" y="6100895"/>
            <a:ext cx="1171809" cy="686922"/>
          </a:xfrm>
          <a:prstGeom prst="rect">
            <a:avLst/>
          </a:prstGeom>
        </p:spPr>
      </p:pic>
      <p:sp>
        <p:nvSpPr>
          <p:cNvPr id="6" name="TextBox 5">
            <a:extLst>
              <a:ext uri="{FF2B5EF4-FFF2-40B4-BE49-F238E27FC236}">
                <a16:creationId xmlns:a16="http://schemas.microsoft.com/office/drawing/2014/main" id="{FB6C8EAB-1886-AA0B-3A28-EEC8E48D7FC8}"/>
              </a:ext>
            </a:extLst>
          </p:cNvPr>
          <p:cNvSpPr txBox="1"/>
          <p:nvPr/>
        </p:nvSpPr>
        <p:spPr>
          <a:xfrm>
            <a:off x="1742128" y="6100895"/>
            <a:ext cx="8540783" cy="369332"/>
          </a:xfrm>
          <a:prstGeom prst="rect">
            <a:avLst/>
          </a:prstGeom>
          <a:noFill/>
        </p:spPr>
        <p:txBody>
          <a:bodyPr wrap="square" rtlCol="0">
            <a:spAutoFit/>
          </a:bodyPr>
          <a:lstStyle/>
          <a:p>
            <a:r>
              <a:rPr lang="en-US" dirty="0">
                <a:hlinkClick r:id="rId3"/>
              </a:rPr>
              <a:t>https://github.com/nycdepartmentoffinance/assessNYC</a:t>
            </a:r>
            <a:r>
              <a:rPr lang="en-US" dirty="0"/>
              <a:t> </a:t>
            </a:r>
          </a:p>
        </p:txBody>
      </p:sp>
      <p:pic>
        <p:nvPicPr>
          <p:cNvPr id="3" name="Picture 2">
            <a:extLst>
              <a:ext uri="{FF2B5EF4-FFF2-40B4-BE49-F238E27FC236}">
                <a16:creationId xmlns:a16="http://schemas.microsoft.com/office/drawing/2014/main" id="{1C1C0C2B-9C4E-1032-14C3-8ED31C633C20}"/>
              </a:ext>
            </a:extLst>
          </p:cNvPr>
          <p:cNvPicPr>
            <a:picLocks noChangeAspect="1"/>
          </p:cNvPicPr>
          <p:nvPr/>
        </p:nvPicPr>
        <p:blipFill>
          <a:blip r:embed="rId4"/>
          <a:stretch>
            <a:fillRect/>
          </a:stretch>
        </p:blipFill>
        <p:spPr>
          <a:xfrm>
            <a:off x="561560" y="1590261"/>
            <a:ext cx="4265511" cy="4259386"/>
          </a:xfrm>
          <a:prstGeom prst="rect">
            <a:avLst/>
          </a:prstGeom>
        </p:spPr>
      </p:pic>
      <p:pic>
        <p:nvPicPr>
          <p:cNvPr id="10" name="Picture 9">
            <a:extLst>
              <a:ext uri="{FF2B5EF4-FFF2-40B4-BE49-F238E27FC236}">
                <a16:creationId xmlns:a16="http://schemas.microsoft.com/office/drawing/2014/main" id="{27E4C9D2-B4C9-66EC-DFA3-111A130DF2F2}"/>
              </a:ext>
            </a:extLst>
          </p:cNvPr>
          <p:cNvPicPr>
            <a:picLocks noChangeAspect="1"/>
          </p:cNvPicPr>
          <p:nvPr/>
        </p:nvPicPr>
        <p:blipFill>
          <a:blip r:embed="rId5"/>
          <a:stretch>
            <a:fillRect/>
          </a:stretch>
        </p:blipFill>
        <p:spPr>
          <a:xfrm>
            <a:off x="5172571" y="1667717"/>
            <a:ext cx="4265511" cy="4181930"/>
          </a:xfrm>
          <a:prstGeom prst="rect">
            <a:avLst/>
          </a:prstGeom>
        </p:spPr>
      </p:pic>
      <p:sp>
        <p:nvSpPr>
          <p:cNvPr id="12" name="TextBox 11">
            <a:extLst>
              <a:ext uri="{FF2B5EF4-FFF2-40B4-BE49-F238E27FC236}">
                <a16:creationId xmlns:a16="http://schemas.microsoft.com/office/drawing/2014/main" id="{FA22EA36-A82A-F02F-9EC6-BAB5FCE1BD87}"/>
              </a:ext>
            </a:extLst>
          </p:cNvPr>
          <p:cNvSpPr txBox="1"/>
          <p:nvPr/>
        </p:nvSpPr>
        <p:spPr>
          <a:xfrm>
            <a:off x="5095224" y="1231803"/>
            <a:ext cx="5822910" cy="369332"/>
          </a:xfrm>
          <a:prstGeom prst="rect">
            <a:avLst/>
          </a:prstGeom>
          <a:noFill/>
        </p:spPr>
        <p:txBody>
          <a:bodyPr wrap="square">
            <a:spAutoFit/>
          </a:bodyPr>
          <a:lstStyle/>
          <a:p>
            <a:r>
              <a:rPr lang="en-US" b="1" dirty="0" err="1"/>
              <a:t>evaluate_model_by</a:t>
            </a:r>
            <a:r>
              <a:rPr lang="en-US" b="1" dirty="0"/>
              <a:t>() function within package</a:t>
            </a:r>
          </a:p>
        </p:txBody>
      </p:sp>
      <p:sp>
        <p:nvSpPr>
          <p:cNvPr id="13" name="TextBox 12">
            <a:extLst>
              <a:ext uri="{FF2B5EF4-FFF2-40B4-BE49-F238E27FC236}">
                <a16:creationId xmlns:a16="http://schemas.microsoft.com/office/drawing/2014/main" id="{5866CD95-ECA2-2B23-8130-E934B72DF11D}"/>
              </a:ext>
            </a:extLst>
          </p:cNvPr>
          <p:cNvSpPr txBox="1"/>
          <p:nvPr/>
        </p:nvSpPr>
        <p:spPr>
          <a:xfrm>
            <a:off x="561559" y="1231803"/>
            <a:ext cx="2991679" cy="369332"/>
          </a:xfrm>
          <a:prstGeom prst="rect">
            <a:avLst/>
          </a:prstGeom>
          <a:noFill/>
        </p:spPr>
        <p:txBody>
          <a:bodyPr wrap="square">
            <a:spAutoFit/>
          </a:bodyPr>
          <a:lstStyle/>
          <a:p>
            <a:r>
              <a:rPr lang="en-US" b="1" dirty="0" err="1"/>
              <a:t>assessNYC</a:t>
            </a:r>
            <a:r>
              <a:rPr lang="en-US" b="1" dirty="0"/>
              <a:t> R package</a:t>
            </a:r>
          </a:p>
        </p:txBody>
      </p:sp>
    </p:spTree>
    <p:extLst>
      <p:ext uri="{BB962C8B-B14F-4D97-AF65-F5344CB8AC3E}">
        <p14:creationId xmlns:p14="http://schemas.microsoft.com/office/powerpoint/2010/main" val="12738257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B87E74-B8E0-8B3F-0B03-E8EB9BCDD73D}"/>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3246308-E829-59DE-B81C-9E625B358F6A}"/>
              </a:ext>
            </a:extLst>
          </p:cNvPr>
          <p:cNvSpPr>
            <a:spLocks noGrp="1"/>
          </p:cNvSpPr>
          <p:nvPr>
            <p:ph type="sldNum" sz="quarter" idx="12"/>
          </p:nvPr>
        </p:nvSpPr>
        <p:spPr/>
        <p:txBody>
          <a:bodyPr/>
          <a:lstStyle/>
          <a:p>
            <a:fld id="{B9496208-0396-4DEE-9187-2167066D100E}" type="slidenum">
              <a:rPr lang="en-US" smtClean="0"/>
              <a:t>27</a:t>
            </a:fld>
            <a:endParaRPr lang="en-US"/>
          </a:p>
        </p:txBody>
      </p:sp>
      <p:sp>
        <p:nvSpPr>
          <p:cNvPr id="5" name="TextBox 4">
            <a:extLst>
              <a:ext uri="{FF2B5EF4-FFF2-40B4-BE49-F238E27FC236}">
                <a16:creationId xmlns:a16="http://schemas.microsoft.com/office/drawing/2014/main" id="{5531A313-891D-2C94-DA8A-0ED695E0F5B0}"/>
              </a:ext>
            </a:extLst>
          </p:cNvPr>
          <p:cNvSpPr txBox="1"/>
          <p:nvPr/>
        </p:nvSpPr>
        <p:spPr>
          <a:xfrm>
            <a:off x="478499" y="589583"/>
            <a:ext cx="11068042" cy="523220"/>
          </a:xfrm>
          <a:prstGeom prst="rect">
            <a:avLst/>
          </a:prstGeom>
          <a:noFill/>
        </p:spPr>
        <p:txBody>
          <a:bodyPr wrap="square" rtlCol="0">
            <a:spAutoFit/>
          </a:bodyPr>
          <a:lstStyle/>
          <a:p>
            <a:r>
              <a:rPr lang="en-US" sz="2800" b="1" dirty="0"/>
              <a:t>Existing use case #4: Documenting existing modeling pipeline</a:t>
            </a:r>
            <a:endParaRPr lang="en-US" sz="2800" i="1" dirty="0"/>
          </a:p>
        </p:txBody>
      </p:sp>
      <p:pic>
        <p:nvPicPr>
          <p:cNvPr id="8" name="Picture 7">
            <a:extLst>
              <a:ext uri="{FF2B5EF4-FFF2-40B4-BE49-F238E27FC236}">
                <a16:creationId xmlns:a16="http://schemas.microsoft.com/office/drawing/2014/main" id="{8524BBE6-9BDF-9D54-5709-DC12CB53F11E}"/>
              </a:ext>
            </a:extLst>
          </p:cNvPr>
          <p:cNvPicPr>
            <a:picLocks noChangeAspect="1"/>
          </p:cNvPicPr>
          <p:nvPr/>
        </p:nvPicPr>
        <p:blipFill>
          <a:blip r:embed="rId2"/>
          <a:stretch>
            <a:fillRect/>
          </a:stretch>
        </p:blipFill>
        <p:spPr>
          <a:xfrm>
            <a:off x="176576" y="6100895"/>
            <a:ext cx="1171809" cy="686922"/>
          </a:xfrm>
          <a:prstGeom prst="rect">
            <a:avLst/>
          </a:prstGeom>
        </p:spPr>
      </p:pic>
      <p:pic>
        <p:nvPicPr>
          <p:cNvPr id="7" name="Picture 6">
            <a:extLst>
              <a:ext uri="{FF2B5EF4-FFF2-40B4-BE49-F238E27FC236}">
                <a16:creationId xmlns:a16="http://schemas.microsoft.com/office/drawing/2014/main" id="{B69C9B3E-E359-4082-B561-E5962B877ABC}"/>
              </a:ext>
            </a:extLst>
          </p:cNvPr>
          <p:cNvPicPr>
            <a:picLocks noChangeAspect="1"/>
          </p:cNvPicPr>
          <p:nvPr/>
        </p:nvPicPr>
        <p:blipFill>
          <a:blip r:embed="rId3"/>
          <a:stretch>
            <a:fillRect/>
          </a:stretch>
        </p:blipFill>
        <p:spPr>
          <a:xfrm>
            <a:off x="548073" y="1676871"/>
            <a:ext cx="4451590" cy="3645166"/>
          </a:xfrm>
          <a:prstGeom prst="rect">
            <a:avLst/>
          </a:prstGeom>
        </p:spPr>
      </p:pic>
      <p:pic>
        <p:nvPicPr>
          <p:cNvPr id="11" name="Picture 10">
            <a:extLst>
              <a:ext uri="{FF2B5EF4-FFF2-40B4-BE49-F238E27FC236}">
                <a16:creationId xmlns:a16="http://schemas.microsoft.com/office/drawing/2014/main" id="{1B77A5D5-9ACE-8942-8F5F-EC8DB561FC2F}"/>
              </a:ext>
            </a:extLst>
          </p:cNvPr>
          <p:cNvPicPr>
            <a:picLocks noChangeAspect="1"/>
          </p:cNvPicPr>
          <p:nvPr/>
        </p:nvPicPr>
        <p:blipFill>
          <a:blip r:embed="rId4"/>
          <a:stretch>
            <a:fillRect/>
          </a:stretch>
        </p:blipFill>
        <p:spPr>
          <a:xfrm>
            <a:off x="5247861" y="1732142"/>
            <a:ext cx="6469654" cy="4577640"/>
          </a:xfrm>
          <a:prstGeom prst="rect">
            <a:avLst/>
          </a:prstGeom>
        </p:spPr>
      </p:pic>
      <p:sp>
        <p:nvSpPr>
          <p:cNvPr id="14" name="TextBox 13">
            <a:extLst>
              <a:ext uri="{FF2B5EF4-FFF2-40B4-BE49-F238E27FC236}">
                <a16:creationId xmlns:a16="http://schemas.microsoft.com/office/drawing/2014/main" id="{B0F1C35A-3AD1-EF46-BAF1-C4ED224D69C6}"/>
              </a:ext>
            </a:extLst>
          </p:cNvPr>
          <p:cNvSpPr txBox="1"/>
          <p:nvPr/>
        </p:nvSpPr>
        <p:spPr>
          <a:xfrm>
            <a:off x="5247861" y="1260971"/>
            <a:ext cx="5822910" cy="369332"/>
          </a:xfrm>
          <a:prstGeom prst="rect">
            <a:avLst/>
          </a:prstGeom>
          <a:noFill/>
        </p:spPr>
        <p:txBody>
          <a:bodyPr wrap="square">
            <a:spAutoFit/>
          </a:bodyPr>
          <a:lstStyle/>
          <a:p>
            <a:r>
              <a:rPr lang="en-US" b="1" dirty="0"/>
              <a:t>Code</a:t>
            </a:r>
          </a:p>
        </p:txBody>
      </p:sp>
      <p:sp>
        <p:nvSpPr>
          <p:cNvPr id="15" name="TextBox 14">
            <a:extLst>
              <a:ext uri="{FF2B5EF4-FFF2-40B4-BE49-F238E27FC236}">
                <a16:creationId xmlns:a16="http://schemas.microsoft.com/office/drawing/2014/main" id="{A6966530-5605-C525-CEF3-BDC7080F399C}"/>
              </a:ext>
            </a:extLst>
          </p:cNvPr>
          <p:cNvSpPr txBox="1"/>
          <p:nvPr/>
        </p:nvSpPr>
        <p:spPr>
          <a:xfrm>
            <a:off x="478499" y="1260971"/>
            <a:ext cx="2991679" cy="369332"/>
          </a:xfrm>
          <a:prstGeom prst="rect">
            <a:avLst/>
          </a:prstGeom>
          <a:noFill/>
        </p:spPr>
        <p:txBody>
          <a:bodyPr wrap="square">
            <a:spAutoFit/>
          </a:bodyPr>
          <a:lstStyle/>
          <a:p>
            <a:r>
              <a:rPr lang="en-US" b="1" dirty="0"/>
              <a:t>Documentation</a:t>
            </a:r>
          </a:p>
        </p:txBody>
      </p:sp>
    </p:spTree>
    <p:extLst>
      <p:ext uri="{BB962C8B-B14F-4D97-AF65-F5344CB8AC3E}">
        <p14:creationId xmlns:p14="http://schemas.microsoft.com/office/powerpoint/2010/main" val="24999320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EF96CB-1F52-39D1-215C-C9F701B9364C}"/>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E09F429-99CF-A4A9-719B-A0AC2D58DE97}"/>
              </a:ext>
            </a:extLst>
          </p:cNvPr>
          <p:cNvSpPr>
            <a:spLocks noGrp="1"/>
          </p:cNvSpPr>
          <p:nvPr>
            <p:ph type="sldNum" sz="quarter" idx="12"/>
          </p:nvPr>
        </p:nvSpPr>
        <p:spPr/>
        <p:txBody>
          <a:bodyPr/>
          <a:lstStyle/>
          <a:p>
            <a:fld id="{B9496208-0396-4DEE-9187-2167066D100E}" type="slidenum">
              <a:rPr lang="en-US" smtClean="0"/>
              <a:t>28</a:t>
            </a:fld>
            <a:endParaRPr lang="en-US"/>
          </a:p>
        </p:txBody>
      </p:sp>
      <p:sp>
        <p:nvSpPr>
          <p:cNvPr id="5" name="Title 4">
            <a:extLst>
              <a:ext uri="{FF2B5EF4-FFF2-40B4-BE49-F238E27FC236}">
                <a16:creationId xmlns:a16="http://schemas.microsoft.com/office/drawing/2014/main" id="{74C9A8BA-3D61-E9C9-A56C-387F06E5E2F2}"/>
              </a:ext>
            </a:extLst>
          </p:cNvPr>
          <p:cNvSpPr>
            <a:spLocks noGrp="1"/>
          </p:cNvSpPr>
          <p:nvPr>
            <p:ph type="title"/>
          </p:nvPr>
        </p:nvSpPr>
        <p:spPr/>
        <p:txBody>
          <a:bodyPr/>
          <a:lstStyle/>
          <a:p>
            <a:r>
              <a:rPr lang="en-US" dirty="0"/>
              <a:t>Why this matters at     </a:t>
            </a:r>
          </a:p>
        </p:txBody>
      </p:sp>
      <p:pic>
        <p:nvPicPr>
          <p:cNvPr id="7" name="Picture 6" descr="Logo&#10;&#10;AI-generated content may be incorrect.">
            <a:extLst>
              <a:ext uri="{FF2B5EF4-FFF2-40B4-BE49-F238E27FC236}">
                <a16:creationId xmlns:a16="http://schemas.microsoft.com/office/drawing/2014/main" id="{31FB3950-0F73-71E7-6593-7C7FB018CF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57604" y="3774066"/>
            <a:ext cx="1598469" cy="612982"/>
          </a:xfrm>
          <a:prstGeom prst="rect">
            <a:avLst/>
          </a:prstGeom>
        </p:spPr>
      </p:pic>
    </p:spTree>
    <p:extLst>
      <p:ext uri="{BB962C8B-B14F-4D97-AF65-F5344CB8AC3E}">
        <p14:creationId xmlns:p14="http://schemas.microsoft.com/office/powerpoint/2010/main" val="166979784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5D01A9-8805-198E-AF4C-34B3904C7D54}"/>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61DCBBC-C5D9-BF51-BAF5-46D9E1AB0F27}"/>
              </a:ext>
            </a:extLst>
          </p:cNvPr>
          <p:cNvSpPr>
            <a:spLocks noGrp="1"/>
          </p:cNvSpPr>
          <p:nvPr>
            <p:ph type="sldNum" sz="quarter" idx="12"/>
          </p:nvPr>
        </p:nvSpPr>
        <p:spPr/>
        <p:txBody>
          <a:bodyPr/>
          <a:lstStyle/>
          <a:p>
            <a:fld id="{B9496208-0396-4DEE-9187-2167066D100E}" type="slidenum">
              <a:rPr lang="en-US" smtClean="0"/>
              <a:t>29</a:t>
            </a:fld>
            <a:endParaRPr lang="en-US"/>
          </a:p>
        </p:txBody>
      </p:sp>
      <p:sp>
        <p:nvSpPr>
          <p:cNvPr id="5" name="TextBox 4">
            <a:extLst>
              <a:ext uri="{FF2B5EF4-FFF2-40B4-BE49-F238E27FC236}">
                <a16:creationId xmlns:a16="http://schemas.microsoft.com/office/drawing/2014/main" id="{B1F096AF-36A8-A9B6-7EC1-499D5685E59A}"/>
              </a:ext>
            </a:extLst>
          </p:cNvPr>
          <p:cNvSpPr txBox="1"/>
          <p:nvPr/>
        </p:nvSpPr>
        <p:spPr>
          <a:xfrm>
            <a:off x="478499" y="589583"/>
            <a:ext cx="11068042" cy="523220"/>
          </a:xfrm>
          <a:prstGeom prst="rect">
            <a:avLst/>
          </a:prstGeom>
          <a:noFill/>
        </p:spPr>
        <p:txBody>
          <a:bodyPr wrap="square" rtlCol="0">
            <a:spAutoFit/>
          </a:bodyPr>
          <a:lstStyle/>
          <a:p>
            <a:r>
              <a:rPr lang="en-US" sz="2800" b="1" dirty="0"/>
              <a:t>Benefits to DOF for using git/GitHub </a:t>
            </a:r>
            <a:r>
              <a:rPr lang="en-US" sz="2800" i="1" dirty="0"/>
              <a:t>for version control/data storage</a:t>
            </a:r>
          </a:p>
        </p:txBody>
      </p:sp>
      <p:pic>
        <p:nvPicPr>
          <p:cNvPr id="8" name="Picture 7">
            <a:extLst>
              <a:ext uri="{FF2B5EF4-FFF2-40B4-BE49-F238E27FC236}">
                <a16:creationId xmlns:a16="http://schemas.microsoft.com/office/drawing/2014/main" id="{88C1EAF2-CC56-B5FF-B570-CA68D16260EA}"/>
              </a:ext>
            </a:extLst>
          </p:cNvPr>
          <p:cNvPicPr>
            <a:picLocks noChangeAspect="1"/>
          </p:cNvPicPr>
          <p:nvPr/>
        </p:nvPicPr>
        <p:blipFill>
          <a:blip r:embed="rId2"/>
          <a:stretch>
            <a:fillRect/>
          </a:stretch>
        </p:blipFill>
        <p:spPr>
          <a:xfrm>
            <a:off x="176576" y="6100895"/>
            <a:ext cx="1171809" cy="686922"/>
          </a:xfrm>
          <a:prstGeom prst="rect">
            <a:avLst/>
          </a:prstGeom>
        </p:spPr>
      </p:pic>
      <p:sp>
        <p:nvSpPr>
          <p:cNvPr id="3" name="TextBox 2">
            <a:extLst>
              <a:ext uri="{FF2B5EF4-FFF2-40B4-BE49-F238E27FC236}">
                <a16:creationId xmlns:a16="http://schemas.microsoft.com/office/drawing/2014/main" id="{826639D3-964F-139B-F1A7-728A6475EB05}"/>
              </a:ext>
            </a:extLst>
          </p:cNvPr>
          <p:cNvSpPr txBox="1"/>
          <p:nvPr/>
        </p:nvSpPr>
        <p:spPr>
          <a:xfrm>
            <a:off x="645459" y="1425388"/>
            <a:ext cx="10421470" cy="5324535"/>
          </a:xfrm>
          <a:prstGeom prst="rect">
            <a:avLst/>
          </a:prstGeom>
          <a:noFill/>
        </p:spPr>
        <p:txBody>
          <a:bodyPr wrap="square" rtlCol="0">
            <a:spAutoFit/>
          </a:bodyPr>
          <a:lstStyle/>
          <a:p>
            <a:pPr marL="285750" indent="-285750">
              <a:buFont typeface="Arial" panose="020B0604020202020204" pitchFamily="34" charset="0"/>
              <a:buChar char="•"/>
            </a:pPr>
            <a:r>
              <a:rPr lang="en-US" sz="2000" b="1" dirty="0"/>
              <a:t>Streamline onboarding</a:t>
            </a:r>
            <a:r>
              <a:rPr lang="en-US" sz="2000" dirty="0"/>
              <a:t> for new hires in data-related roles where all set up and guidance on how to get started live in one place (re: proxy server)</a:t>
            </a:r>
          </a:p>
          <a:p>
            <a:pPr marL="285750" indent="-285750">
              <a:buFont typeface="Arial" panose="020B0604020202020204" pitchFamily="34" charset="0"/>
              <a:buChar char="•"/>
            </a:pPr>
            <a:r>
              <a:rPr lang="en-US" sz="2000" b="1" dirty="0"/>
              <a:t>Reduce reliance on institutional knowledge</a:t>
            </a:r>
            <a:r>
              <a:rPr lang="en-US" sz="2000" dirty="0"/>
              <a:t> by improving documentation and replicability so that work can more easily flow between data analysts and we can decrease the amount of onboarding time needed to understand the system before new staff can get involved in more complex tasks.</a:t>
            </a:r>
          </a:p>
          <a:p>
            <a:pPr marL="285750" indent="-285750">
              <a:buFont typeface="Arial" panose="020B0604020202020204" pitchFamily="34" charset="0"/>
              <a:buChar char="•"/>
            </a:pPr>
            <a:r>
              <a:rPr lang="en-US" sz="2000" b="1" dirty="0"/>
              <a:t>Open more avenues for collaboration</a:t>
            </a:r>
            <a:r>
              <a:rPr lang="en-US" sz="2000" dirty="0"/>
              <a:t> between analysts on the same team or across teams, allowing more insight into other teams work</a:t>
            </a:r>
          </a:p>
          <a:p>
            <a:pPr marL="285750" indent="-285750">
              <a:buFont typeface="Arial" panose="020B0604020202020204" pitchFamily="34" charset="0"/>
              <a:buChar char="•"/>
            </a:pPr>
            <a:r>
              <a:rPr lang="en-US" sz="2000" b="1" dirty="0"/>
              <a:t>Increase stability of data pipelines/products </a:t>
            </a:r>
            <a:r>
              <a:rPr lang="en-US" sz="2000" dirty="0"/>
              <a:t>by using version control. If something breaks or is not working as it is intended, it takes 2 clicks to revert changes reliably. </a:t>
            </a:r>
          </a:p>
          <a:p>
            <a:pPr marL="285750" indent="-285750">
              <a:buFont typeface="Arial" panose="020B0604020202020204" pitchFamily="34" charset="0"/>
              <a:buChar char="•"/>
            </a:pPr>
            <a:r>
              <a:rPr lang="en-US" sz="2000" b="1" dirty="0"/>
              <a:t>Add flexibility </a:t>
            </a:r>
            <a:r>
              <a:rPr lang="en-US" sz="2000" dirty="0"/>
              <a:t>to how analysts can work, if remote connection is unreliable or slow </a:t>
            </a:r>
          </a:p>
          <a:p>
            <a:pPr marL="285750" indent="-285750">
              <a:buFont typeface="Arial" panose="020B0604020202020204" pitchFamily="34" charset="0"/>
              <a:buChar char="•"/>
            </a:pPr>
            <a:r>
              <a:rPr lang="en-US" sz="2000" b="1" dirty="0"/>
              <a:t>Attract/retain data science talent </a:t>
            </a:r>
            <a:r>
              <a:rPr lang="en-US" sz="2000" dirty="0"/>
              <a:t>for programmers that are interested in active collaboration on data science products.</a:t>
            </a:r>
          </a:p>
          <a:p>
            <a:pPr marL="742950" lvl="1" indent="-285750">
              <a:buFont typeface="Arial" panose="020B0604020202020204" pitchFamily="34" charset="0"/>
              <a:buChar char="•"/>
            </a:pPr>
            <a:r>
              <a:rPr lang="en-US" sz="2000" dirty="0"/>
              <a:t>Using GitHub is the </a:t>
            </a:r>
            <a:r>
              <a:rPr lang="en-US" sz="2000" b="1" dirty="0"/>
              <a:t>baseline expectation of data science work outside of local government</a:t>
            </a:r>
            <a:r>
              <a:rPr lang="en-US" sz="2000" dirty="0"/>
              <a:t>. By using this tool, we can increase the credibility of our data science work and be able to attract more talent to DOF.</a:t>
            </a:r>
          </a:p>
          <a:p>
            <a:pPr marL="285750" indent="-285750">
              <a:buFont typeface="Arial" panose="020B0604020202020204" pitchFamily="34" charset="0"/>
              <a:buChar char="•"/>
            </a:pPr>
            <a:endParaRPr lang="en-US" sz="2000" dirty="0"/>
          </a:p>
        </p:txBody>
      </p:sp>
    </p:spTree>
    <p:extLst>
      <p:ext uri="{BB962C8B-B14F-4D97-AF65-F5344CB8AC3E}">
        <p14:creationId xmlns:p14="http://schemas.microsoft.com/office/powerpoint/2010/main" val="1903017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CB1361-185C-7655-AE4E-6B388E24484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054F7E-39DF-98AB-0511-9620FEBB2BA5}"/>
              </a:ext>
            </a:extLst>
          </p:cNvPr>
          <p:cNvSpPr>
            <a:spLocks noGrp="1"/>
          </p:cNvSpPr>
          <p:nvPr>
            <p:ph type="title"/>
          </p:nvPr>
        </p:nvSpPr>
        <p:spPr/>
        <p:txBody>
          <a:bodyPr/>
          <a:lstStyle/>
          <a:p>
            <a:r>
              <a:rPr lang="en-US" dirty="0"/>
              <a:t>Imagine this.</a:t>
            </a:r>
          </a:p>
        </p:txBody>
      </p:sp>
      <p:sp>
        <p:nvSpPr>
          <p:cNvPr id="4" name="Slide Number Placeholder 3">
            <a:extLst>
              <a:ext uri="{FF2B5EF4-FFF2-40B4-BE49-F238E27FC236}">
                <a16:creationId xmlns:a16="http://schemas.microsoft.com/office/drawing/2014/main" id="{7B9933E9-4C78-34E6-46A9-BE6497744F3B}"/>
              </a:ext>
            </a:extLst>
          </p:cNvPr>
          <p:cNvSpPr>
            <a:spLocks noGrp="1"/>
          </p:cNvSpPr>
          <p:nvPr>
            <p:ph type="sldNum" sz="quarter" idx="12"/>
          </p:nvPr>
        </p:nvSpPr>
        <p:spPr/>
        <p:txBody>
          <a:bodyPr/>
          <a:lstStyle/>
          <a:p>
            <a:fld id="{B9496208-0396-4DEE-9187-2167066D100E}" type="slidenum">
              <a:rPr lang="en-US" smtClean="0"/>
              <a:t>3</a:t>
            </a:fld>
            <a:endParaRPr lang="en-US"/>
          </a:p>
        </p:txBody>
      </p:sp>
    </p:spTree>
    <p:extLst>
      <p:ext uri="{BB962C8B-B14F-4D97-AF65-F5344CB8AC3E}">
        <p14:creationId xmlns:p14="http://schemas.microsoft.com/office/powerpoint/2010/main" val="878222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28FD15-7771-8DB4-66D7-5F5EE727C435}"/>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DB05F8B-357C-512A-EF4C-1E878CE0E1D6}"/>
              </a:ext>
            </a:extLst>
          </p:cNvPr>
          <p:cNvSpPr>
            <a:spLocks noGrp="1"/>
          </p:cNvSpPr>
          <p:nvPr>
            <p:ph type="sldNum" sz="quarter" idx="12"/>
          </p:nvPr>
        </p:nvSpPr>
        <p:spPr/>
        <p:txBody>
          <a:bodyPr/>
          <a:lstStyle/>
          <a:p>
            <a:fld id="{B9496208-0396-4DEE-9187-2167066D100E}" type="slidenum">
              <a:rPr lang="en-US" smtClean="0"/>
              <a:t>30</a:t>
            </a:fld>
            <a:endParaRPr lang="en-US"/>
          </a:p>
        </p:txBody>
      </p:sp>
      <p:sp>
        <p:nvSpPr>
          <p:cNvPr id="5" name="TextBox 4">
            <a:extLst>
              <a:ext uri="{FF2B5EF4-FFF2-40B4-BE49-F238E27FC236}">
                <a16:creationId xmlns:a16="http://schemas.microsoft.com/office/drawing/2014/main" id="{D119E17D-4ED0-6FC9-899A-2C6364A1875B}"/>
              </a:ext>
            </a:extLst>
          </p:cNvPr>
          <p:cNvSpPr txBox="1"/>
          <p:nvPr/>
        </p:nvSpPr>
        <p:spPr>
          <a:xfrm>
            <a:off x="478499" y="589583"/>
            <a:ext cx="11068042" cy="523220"/>
          </a:xfrm>
          <a:prstGeom prst="rect">
            <a:avLst/>
          </a:prstGeom>
          <a:noFill/>
        </p:spPr>
        <p:txBody>
          <a:bodyPr wrap="square" rtlCol="0">
            <a:spAutoFit/>
          </a:bodyPr>
          <a:lstStyle/>
          <a:p>
            <a:r>
              <a:rPr lang="en-US" sz="2800" b="1" dirty="0"/>
              <a:t>Benefits to DOF for using git/GitHub </a:t>
            </a:r>
            <a:r>
              <a:rPr lang="en-US" sz="2800" i="1" dirty="0"/>
              <a:t>for building tools/maps</a:t>
            </a:r>
          </a:p>
        </p:txBody>
      </p:sp>
      <p:pic>
        <p:nvPicPr>
          <p:cNvPr id="8" name="Picture 7">
            <a:extLst>
              <a:ext uri="{FF2B5EF4-FFF2-40B4-BE49-F238E27FC236}">
                <a16:creationId xmlns:a16="http://schemas.microsoft.com/office/drawing/2014/main" id="{27F0DD64-4415-8AB5-77ED-7598525840AE}"/>
              </a:ext>
            </a:extLst>
          </p:cNvPr>
          <p:cNvPicPr>
            <a:picLocks noChangeAspect="1"/>
          </p:cNvPicPr>
          <p:nvPr/>
        </p:nvPicPr>
        <p:blipFill>
          <a:blip r:embed="rId2"/>
          <a:stretch>
            <a:fillRect/>
          </a:stretch>
        </p:blipFill>
        <p:spPr>
          <a:xfrm>
            <a:off x="176576" y="6100895"/>
            <a:ext cx="1171809" cy="686922"/>
          </a:xfrm>
          <a:prstGeom prst="rect">
            <a:avLst/>
          </a:prstGeom>
        </p:spPr>
      </p:pic>
      <p:sp>
        <p:nvSpPr>
          <p:cNvPr id="3" name="TextBox 2">
            <a:extLst>
              <a:ext uri="{FF2B5EF4-FFF2-40B4-BE49-F238E27FC236}">
                <a16:creationId xmlns:a16="http://schemas.microsoft.com/office/drawing/2014/main" id="{65F0EE0F-2525-80CC-DA7D-72003ABF8184}"/>
              </a:ext>
            </a:extLst>
          </p:cNvPr>
          <p:cNvSpPr txBox="1"/>
          <p:nvPr/>
        </p:nvSpPr>
        <p:spPr>
          <a:xfrm>
            <a:off x="645459" y="1425388"/>
            <a:ext cx="10421470" cy="5262979"/>
          </a:xfrm>
          <a:prstGeom prst="rect">
            <a:avLst/>
          </a:prstGeom>
          <a:noFill/>
        </p:spPr>
        <p:txBody>
          <a:bodyPr wrap="square" rtlCol="0">
            <a:spAutoFit/>
          </a:bodyPr>
          <a:lstStyle/>
          <a:p>
            <a:pPr marL="285750" indent="-285750">
              <a:buFont typeface="Arial" panose="020B0604020202020204" pitchFamily="34" charset="0"/>
              <a:buChar char="•"/>
            </a:pPr>
            <a:r>
              <a:rPr lang="en-US" sz="2400" b="1" dirty="0"/>
              <a:t>Free and flexible.</a:t>
            </a:r>
            <a:r>
              <a:rPr lang="en-US" sz="2400" dirty="0"/>
              <a:t> We don’t need to think about what we want and purchase tons of licenses to get access to a tool – we have the flexibility to design and implement the specific types of tools we need (e.g. the comparable property map)</a:t>
            </a:r>
            <a:endParaRPr lang="en-US" sz="2400" b="1" dirty="0"/>
          </a:p>
          <a:p>
            <a:pPr marL="285750" indent="-285750">
              <a:buFont typeface="Arial" panose="020B0604020202020204" pitchFamily="34" charset="0"/>
              <a:buChar char="•"/>
            </a:pPr>
            <a:r>
              <a:rPr lang="en-US" sz="2400" b="1" dirty="0"/>
              <a:t>Reliant on open-source tools</a:t>
            </a:r>
            <a:r>
              <a:rPr lang="en-US" sz="2400" dirty="0"/>
              <a:t>, which often have more documentation and are easier to learn for new users/employees</a:t>
            </a:r>
          </a:p>
          <a:p>
            <a:pPr marL="285750" indent="-285750">
              <a:buFont typeface="Arial" panose="020B0604020202020204" pitchFamily="34" charset="0"/>
              <a:buChar char="•"/>
            </a:pPr>
            <a:r>
              <a:rPr lang="en-US" sz="2400" b="1" dirty="0"/>
              <a:t>Flexible across programming languages</a:t>
            </a:r>
            <a:r>
              <a:rPr lang="en-US" sz="2400" dirty="0"/>
              <a:t> so that people can code in whatever language is most native to them or depending on what language is best for the tool we are developing</a:t>
            </a:r>
          </a:p>
          <a:p>
            <a:pPr marL="285750" indent="-285750">
              <a:buFont typeface="Arial" panose="020B0604020202020204" pitchFamily="34" charset="0"/>
              <a:buChar char="•"/>
            </a:pPr>
            <a:r>
              <a:rPr lang="en-US" sz="2400" b="1" dirty="0"/>
              <a:t>Easy to update/maintain.</a:t>
            </a:r>
            <a:r>
              <a:rPr lang="en-US" sz="2400" dirty="0"/>
              <a:t> If we can save code based on how something is built (a recipe to re-make it), then it is much easier to replicate or change than if we built something in a point and click environment (e.g. ArcGIS)</a:t>
            </a:r>
          </a:p>
          <a:p>
            <a:pPr marL="285750" indent="-285750">
              <a:buFont typeface="Arial" panose="020B0604020202020204" pitchFamily="34" charset="0"/>
              <a:buChar char="•"/>
            </a:pPr>
            <a:endParaRPr lang="en-US" sz="2400" b="1" dirty="0"/>
          </a:p>
          <a:p>
            <a:pPr marL="285750" indent="-285750">
              <a:buFont typeface="Arial" panose="020B0604020202020204" pitchFamily="34" charset="0"/>
              <a:buChar char="•"/>
            </a:pPr>
            <a:endParaRPr lang="en-US" sz="2400" dirty="0"/>
          </a:p>
        </p:txBody>
      </p:sp>
    </p:spTree>
    <p:extLst>
      <p:ext uri="{BB962C8B-B14F-4D97-AF65-F5344CB8AC3E}">
        <p14:creationId xmlns:p14="http://schemas.microsoft.com/office/powerpoint/2010/main" val="38563370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0072FA-9DFA-AFE3-5D85-0985E6BCF0D7}"/>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3A6CD5E-5E93-E130-2A41-BA241B4CE3DC}"/>
              </a:ext>
            </a:extLst>
          </p:cNvPr>
          <p:cNvSpPr>
            <a:spLocks noGrp="1"/>
          </p:cNvSpPr>
          <p:nvPr>
            <p:ph type="sldNum" sz="quarter" idx="12"/>
          </p:nvPr>
        </p:nvSpPr>
        <p:spPr/>
        <p:txBody>
          <a:bodyPr/>
          <a:lstStyle/>
          <a:p>
            <a:fld id="{B9496208-0396-4DEE-9187-2167066D100E}" type="slidenum">
              <a:rPr lang="en-US" smtClean="0"/>
              <a:t>31</a:t>
            </a:fld>
            <a:endParaRPr lang="en-US"/>
          </a:p>
        </p:txBody>
      </p:sp>
      <p:sp>
        <p:nvSpPr>
          <p:cNvPr id="5" name="TextBox 4">
            <a:extLst>
              <a:ext uri="{FF2B5EF4-FFF2-40B4-BE49-F238E27FC236}">
                <a16:creationId xmlns:a16="http://schemas.microsoft.com/office/drawing/2014/main" id="{9E66AE0A-E8A6-34D3-74E5-5BD29A489C42}"/>
              </a:ext>
            </a:extLst>
          </p:cNvPr>
          <p:cNvSpPr txBox="1"/>
          <p:nvPr/>
        </p:nvSpPr>
        <p:spPr>
          <a:xfrm>
            <a:off x="478499" y="589583"/>
            <a:ext cx="11068042" cy="523220"/>
          </a:xfrm>
          <a:prstGeom prst="rect">
            <a:avLst/>
          </a:prstGeom>
          <a:noFill/>
        </p:spPr>
        <p:txBody>
          <a:bodyPr wrap="square" rtlCol="0">
            <a:spAutoFit/>
          </a:bodyPr>
          <a:lstStyle/>
          <a:p>
            <a:r>
              <a:rPr lang="en-US" sz="2800" b="1" dirty="0"/>
              <a:t>Costs</a:t>
            </a:r>
            <a:endParaRPr lang="en-US" sz="2800" i="1" dirty="0"/>
          </a:p>
        </p:txBody>
      </p:sp>
      <p:pic>
        <p:nvPicPr>
          <p:cNvPr id="8" name="Picture 7">
            <a:extLst>
              <a:ext uri="{FF2B5EF4-FFF2-40B4-BE49-F238E27FC236}">
                <a16:creationId xmlns:a16="http://schemas.microsoft.com/office/drawing/2014/main" id="{B2CD9F1F-6BAD-C5A8-6E89-A0DD22D46E41}"/>
              </a:ext>
            </a:extLst>
          </p:cNvPr>
          <p:cNvPicPr>
            <a:picLocks noChangeAspect="1"/>
          </p:cNvPicPr>
          <p:nvPr/>
        </p:nvPicPr>
        <p:blipFill>
          <a:blip r:embed="rId2"/>
          <a:stretch>
            <a:fillRect/>
          </a:stretch>
        </p:blipFill>
        <p:spPr>
          <a:xfrm>
            <a:off x="176576" y="6100895"/>
            <a:ext cx="1171809" cy="686922"/>
          </a:xfrm>
          <a:prstGeom prst="rect">
            <a:avLst/>
          </a:prstGeom>
        </p:spPr>
      </p:pic>
      <p:sp>
        <p:nvSpPr>
          <p:cNvPr id="3" name="TextBox 2">
            <a:extLst>
              <a:ext uri="{FF2B5EF4-FFF2-40B4-BE49-F238E27FC236}">
                <a16:creationId xmlns:a16="http://schemas.microsoft.com/office/drawing/2014/main" id="{4E4FB870-DFF4-46BC-AD2E-8A07B4E20257}"/>
              </a:ext>
            </a:extLst>
          </p:cNvPr>
          <p:cNvSpPr txBox="1"/>
          <p:nvPr/>
        </p:nvSpPr>
        <p:spPr>
          <a:xfrm>
            <a:off x="623816" y="1207248"/>
            <a:ext cx="10421470" cy="4524315"/>
          </a:xfrm>
          <a:prstGeom prst="rect">
            <a:avLst/>
          </a:prstGeom>
          <a:noFill/>
        </p:spPr>
        <p:txBody>
          <a:bodyPr wrap="square" rtlCol="0">
            <a:spAutoFit/>
          </a:bodyPr>
          <a:lstStyle/>
          <a:p>
            <a:pPr marL="285750" indent="-285750">
              <a:buFont typeface="Arial" panose="020B0604020202020204" pitchFamily="34" charset="0"/>
              <a:buChar char="•"/>
            </a:pPr>
            <a:r>
              <a:rPr lang="en-US" sz="2400" b="1" dirty="0"/>
              <a:t>Right now, </a:t>
            </a:r>
            <a:r>
              <a:rPr lang="en-US" sz="2400" b="1" u="sng" dirty="0"/>
              <a:t>everything</a:t>
            </a:r>
            <a:r>
              <a:rPr lang="en-US" sz="2400" b="1" dirty="0"/>
              <a:t> is free. </a:t>
            </a:r>
          </a:p>
          <a:p>
            <a:pPr marL="742950" lvl="1" indent="-285750">
              <a:buFont typeface="Arial" panose="020B0604020202020204" pitchFamily="34" charset="0"/>
              <a:buChar char="•"/>
            </a:pPr>
            <a:r>
              <a:rPr lang="en-US" sz="2400" dirty="0"/>
              <a:t>This means we can add unlimited members to our DOF GitHub Organization.</a:t>
            </a:r>
          </a:p>
          <a:p>
            <a:pPr marL="742950" lvl="1" indent="-285750">
              <a:buFont typeface="Arial" panose="020B0604020202020204" pitchFamily="34" charset="0"/>
              <a:buChar char="•"/>
            </a:pPr>
            <a:r>
              <a:rPr lang="en-US" sz="2400" dirty="0"/>
              <a:t>There is no limit for storage or number of private project folders that we can create within our existing free account.</a:t>
            </a:r>
          </a:p>
          <a:p>
            <a:pPr marL="742950" lvl="1" indent="-285750">
              <a:buFont typeface="Arial" panose="020B0604020202020204" pitchFamily="34" charset="0"/>
              <a:buChar char="•"/>
            </a:pPr>
            <a:r>
              <a:rPr lang="en-US" sz="2400" dirty="0"/>
              <a:t>There is currently a file size limit (50 MB) for each individual file that can be uploaded, but that is rarely a limitation for our day to day work.</a:t>
            </a:r>
          </a:p>
          <a:p>
            <a:pPr marL="342900" indent="-342900">
              <a:buFont typeface="Arial" panose="020B0604020202020204" pitchFamily="34" charset="0"/>
              <a:buChar char="•"/>
            </a:pPr>
            <a:r>
              <a:rPr lang="en-US" sz="2400" b="1" dirty="0"/>
              <a:t>When we join the OTI Enterprise account, we will have access to even more features that will be at no cost to DOF.</a:t>
            </a:r>
          </a:p>
          <a:p>
            <a:pPr marL="800100" lvl="1" indent="-342900">
              <a:buFont typeface="Arial" panose="020B0604020202020204" pitchFamily="34" charset="0"/>
              <a:buChar char="•"/>
            </a:pPr>
            <a:r>
              <a:rPr lang="en-US" sz="2400" dirty="0"/>
              <a:t>Security precautions (e.g. making sure that passwords or any PPI data are not added to private/public repositories)</a:t>
            </a:r>
          </a:p>
          <a:p>
            <a:pPr marL="800100" lvl="1" indent="-342900">
              <a:buFont typeface="Arial" panose="020B0604020202020204" pitchFamily="34" charset="0"/>
              <a:buChar char="•"/>
            </a:pPr>
            <a:r>
              <a:rPr lang="en-US" sz="2400" dirty="0"/>
              <a:t>More data storage (higher file size limit) and compute power </a:t>
            </a:r>
          </a:p>
        </p:txBody>
      </p:sp>
    </p:spTree>
    <p:extLst>
      <p:ext uri="{BB962C8B-B14F-4D97-AF65-F5344CB8AC3E}">
        <p14:creationId xmlns:p14="http://schemas.microsoft.com/office/powerpoint/2010/main" val="103340532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8ECB4C-AB68-5A8E-D346-B9FF204D7532}"/>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8779969-5076-5CB0-7040-34D8C21DEF29}"/>
              </a:ext>
            </a:extLst>
          </p:cNvPr>
          <p:cNvSpPr>
            <a:spLocks noGrp="1"/>
          </p:cNvSpPr>
          <p:nvPr>
            <p:ph type="sldNum" sz="quarter" idx="12"/>
          </p:nvPr>
        </p:nvSpPr>
        <p:spPr/>
        <p:txBody>
          <a:bodyPr/>
          <a:lstStyle/>
          <a:p>
            <a:fld id="{B9496208-0396-4DEE-9187-2167066D100E}" type="slidenum">
              <a:rPr lang="en-US" smtClean="0"/>
              <a:t>32</a:t>
            </a:fld>
            <a:endParaRPr lang="en-US"/>
          </a:p>
        </p:txBody>
      </p:sp>
      <p:sp>
        <p:nvSpPr>
          <p:cNvPr id="5" name="Title 4">
            <a:extLst>
              <a:ext uri="{FF2B5EF4-FFF2-40B4-BE49-F238E27FC236}">
                <a16:creationId xmlns:a16="http://schemas.microsoft.com/office/drawing/2014/main" id="{A85F3AD1-3F03-E9D4-0361-F8E9DBABA13D}"/>
              </a:ext>
            </a:extLst>
          </p:cNvPr>
          <p:cNvSpPr>
            <a:spLocks noGrp="1"/>
          </p:cNvSpPr>
          <p:nvPr>
            <p:ph type="title"/>
          </p:nvPr>
        </p:nvSpPr>
        <p:spPr/>
        <p:txBody>
          <a:bodyPr/>
          <a:lstStyle/>
          <a:p>
            <a:r>
              <a:rPr lang="en-US" dirty="0"/>
              <a:t>Potential Concerns</a:t>
            </a:r>
          </a:p>
        </p:txBody>
      </p:sp>
    </p:spTree>
    <p:extLst>
      <p:ext uri="{BB962C8B-B14F-4D97-AF65-F5344CB8AC3E}">
        <p14:creationId xmlns:p14="http://schemas.microsoft.com/office/powerpoint/2010/main" val="345731046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D0DB13-A91D-A486-2BCB-1EF24F6D0164}"/>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7816C7-8EA1-A78A-22E0-92B6D040AD0F}"/>
              </a:ext>
            </a:extLst>
          </p:cNvPr>
          <p:cNvSpPr>
            <a:spLocks noGrp="1"/>
          </p:cNvSpPr>
          <p:nvPr>
            <p:ph type="sldNum" sz="quarter" idx="12"/>
          </p:nvPr>
        </p:nvSpPr>
        <p:spPr/>
        <p:txBody>
          <a:bodyPr/>
          <a:lstStyle/>
          <a:p>
            <a:fld id="{B9496208-0396-4DEE-9187-2167066D100E}" type="slidenum">
              <a:rPr lang="en-US" smtClean="0"/>
              <a:t>33</a:t>
            </a:fld>
            <a:endParaRPr lang="en-US"/>
          </a:p>
        </p:txBody>
      </p:sp>
      <p:sp>
        <p:nvSpPr>
          <p:cNvPr id="5" name="TextBox 4">
            <a:extLst>
              <a:ext uri="{FF2B5EF4-FFF2-40B4-BE49-F238E27FC236}">
                <a16:creationId xmlns:a16="http://schemas.microsoft.com/office/drawing/2014/main" id="{9F9C6B7E-A674-89EB-6170-1E49C70DD7D4}"/>
              </a:ext>
            </a:extLst>
          </p:cNvPr>
          <p:cNvSpPr txBox="1"/>
          <p:nvPr/>
        </p:nvSpPr>
        <p:spPr>
          <a:xfrm>
            <a:off x="478499" y="589583"/>
            <a:ext cx="11068042" cy="523220"/>
          </a:xfrm>
          <a:prstGeom prst="rect">
            <a:avLst/>
          </a:prstGeom>
          <a:noFill/>
        </p:spPr>
        <p:txBody>
          <a:bodyPr wrap="square" rtlCol="0">
            <a:spAutoFit/>
          </a:bodyPr>
          <a:lstStyle/>
          <a:p>
            <a:r>
              <a:rPr lang="en-US" sz="2800" b="1" dirty="0"/>
              <a:t>Data Security: It is less secure than just using the G Drive.</a:t>
            </a:r>
            <a:endParaRPr lang="en-US" sz="2800" b="1" i="1" dirty="0"/>
          </a:p>
        </p:txBody>
      </p:sp>
      <p:pic>
        <p:nvPicPr>
          <p:cNvPr id="8" name="Picture 7">
            <a:extLst>
              <a:ext uri="{FF2B5EF4-FFF2-40B4-BE49-F238E27FC236}">
                <a16:creationId xmlns:a16="http://schemas.microsoft.com/office/drawing/2014/main" id="{509D008C-56FF-46BF-5EE0-0056E5329682}"/>
              </a:ext>
            </a:extLst>
          </p:cNvPr>
          <p:cNvPicPr>
            <a:picLocks noChangeAspect="1"/>
          </p:cNvPicPr>
          <p:nvPr/>
        </p:nvPicPr>
        <p:blipFill>
          <a:blip r:embed="rId2"/>
          <a:stretch>
            <a:fillRect/>
          </a:stretch>
        </p:blipFill>
        <p:spPr>
          <a:xfrm>
            <a:off x="176576" y="6100895"/>
            <a:ext cx="1171809" cy="686922"/>
          </a:xfrm>
          <a:prstGeom prst="rect">
            <a:avLst/>
          </a:prstGeom>
        </p:spPr>
      </p:pic>
      <p:sp>
        <p:nvSpPr>
          <p:cNvPr id="3" name="TextBox 2">
            <a:extLst>
              <a:ext uri="{FF2B5EF4-FFF2-40B4-BE49-F238E27FC236}">
                <a16:creationId xmlns:a16="http://schemas.microsoft.com/office/drawing/2014/main" id="{52D55381-7D2E-B984-3E2C-5BC4F56F5B97}"/>
              </a:ext>
            </a:extLst>
          </p:cNvPr>
          <p:cNvSpPr txBox="1"/>
          <p:nvPr/>
        </p:nvSpPr>
        <p:spPr>
          <a:xfrm>
            <a:off x="645459" y="1425388"/>
            <a:ext cx="10421470" cy="4524315"/>
          </a:xfrm>
          <a:prstGeom prst="rect">
            <a:avLst/>
          </a:prstGeom>
          <a:noFill/>
        </p:spPr>
        <p:txBody>
          <a:bodyPr wrap="square" rtlCol="0">
            <a:spAutoFit/>
          </a:bodyPr>
          <a:lstStyle/>
          <a:p>
            <a:pPr marL="285750" indent="-285750">
              <a:buFont typeface="Arial" panose="020B0604020202020204" pitchFamily="34" charset="0"/>
              <a:buChar char="•"/>
            </a:pPr>
            <a:r>
              <a:rPr lang="en-US" sz="2400" b="1" dirty="0"/>
              <a:t>Problem: </a:t>
            </a:r>
            <a:r>
              <a:rPr lang="en-US" sz="2400" dirty="0"/>
              <a:t>We have less control over the data security of our work when it is not on our servers or in our system</a:t>
            </a:r>
          </a:p>
          <a:p>
            <a:pPr marL="742950" lvl="1" indent="-285750">
              <a:buFont typeface="Arial" panose="020B0604020202020204" pitchFamily="34" charset="0"/>
              <a:buChar char="•"/>
            </a:pPr>
            <a:r>
              <a:rPr lang="en-US" sz="2400" dirty="0"/>
              <a:t>There are security risks of users not familiar with the tool to post sensitive data, passwords, database credentials, etc.</a:t>
            </a:r>
          </a:p>
          <a:p>
            <a:pPr marL="285750" indent="-285750">
              <a:buFont typeface="Arial" panose="020B0604020202020204" pitchFamily="34" charset="0"/>
              <a:buChar char="•"/>
            </a:pPr>
            <a:r>
              <a:rPr lang="en-US" sz="2400" b="1" dirty="0"/>
              <a:t>Solution: </a:t>
            </a:r>
            <a:r>
              <a:rPr lang="en-US" sz="2400" dirty="0"/>
              <a:t>Being under OTI’s Enterprise account will automatically ensure our protocol are in line with their expectations and guardrails.</a:t>
            </a:r>
            <a:endParaRPr lang="en-US" sz="2400" b="1" dirty="0"/>
          </a:p>
          <a:p>
            <a:pPr marL="742950" lvl="1" indent="-285750">
              <a:buFont typeface="Arial" panose="020B0604020202020204" pitchFamily="34" charset="0"/>
              <a:buChar char="•"/>
            </a:pPr>
            <a:r>
              <a:rPr lang="en-US" sz="2400" dirty="0"/>
              <a:t>We can keep scripts and non-sensitive data on GitHub, but cannot save any sensitive raw data on GitHub</a:t>
            </a:r>
          </a:p>
          <a:p>
            <a:pPr marL="742950" lvl="1" indent="-285750">
              <a:buFont typeface="Arial" panose="020B0604020202020204" pitchFamily="34" charset="0"/>
              <a:buChar char="•"/>
            </a:pPr>
            <a:r>
              <a:rPr lang="en-US" sz="2400" dirty="0"/>
              <a:t>We can set up procedures that will check for sensitive data, passwords, and credentials before information is uploaded to project folders to maintain data security.</a:t>
            </a:r>
          </a:p>
          <a:p>
            <a:pPr marL="285750" indent="-285750">
              <a:buFont typeface="Arial" panose="020B0604020202020204" pitchFamily="34" charset="0"/>
              <a:buChar char="•"/>
            </a:pPr>
            <a:endParaRPr lang="en-US" sz="2400" dirty="0"/>
          </a:p>
        </p:txBody>
      </p:sp>
    </p:spTree>
    <p:extLst>
      <p:ext uri="{BB962C8B-B14F-4D97-AF65-F5344CB8AC3E}">
        <p14:creationId xmlns:p14="http://schemas.microsoft.com/office/powerpoint/2010/main" val="180893132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E0F3CF-1B36-95E2-6512-34CC6D8A69A5}"/>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A3C2C38-B4C1-9B7F-6F41-C1F85BE15AE9}"/>
              </a:ext>
            </a:extLst>
          </p:cNvPr>
          <p:cNvSpPr>
            <a:spLocks noGrp="1"/>
          </p:cNvSpPr>
          <p:nvPr>
            <p:ph type="sldNum" sz="quarter" idx="12"/>
          </p:nvPr>
        </p:nvSpPr>
        <p:spPr/>
        <p:txBody>
          <a:bodyPr/>
          <a:lstStyle/>
          <a:p>
            <a:fld id="{B9496208-0396-4DEE-9187-2167066D100E}" type="slidenum">
              <a:rPr lang="en-US" smtClean="0"/>
              <a:t>34</a:t>
            </a:fld>
            <a:endParaRPr lang="en-US"/>
          </a:p>
        </p:txBody>
      </p:sp>
      <p:sp>
        <p:nvSpPr>
          <p:cNvPr id="5" name="TextBox 4">
            <a:extLst>
              <a:ext uri="{FF2B5EF4-FFF2-40B4-BE49-F238E27FC236}">
                <a16:creationId xmlns:a16="http://schemas.microsoft.com/office/drawing/2014/main" id="{F2560AEE-6E4C-082A-BCAA-5D21D430D929}"/>
              </a:ext>
            </a:extLst>
          </p:cNvPr>
          <p:cNvSpPr txBox="1"/>
          <p:nvPr/>
        </p:nvSpPr>
        <p:spPr>
          <a:xfrm>
            <a:off x="478499" y="589583"/>
            <a:ext cx="11068042" cy="523220"/>
          </a:xfrm>
          <a:prstGeom prst="rect">
            <a:avLst/>
          </a:prstGeom>
          <a:noFill/>
        </p:spPr>
        <p:txBody>
          <a:bodyPr wrap="square" rtlCol="0">
            <a:spAutoFit/>
          </a:bodyPr>
          <a:lstStyle/>
          <a:p>
            <a:r>
              <a:rPr lang="en-US" sz="2800" b="1" dirty="0"/>
              <a:t>Complexity: It is complicated and hard to learn.</a:t>
            </a:r>
            <a:endParaRPr lang="en-US" sz="2800" i="1" dirty="0"/>
          </a:p>
        </p:txBody>
      </p:sp>
      <p:pic>
        <p:nvPicPr>
          <p:cNvPr id="8" name="Picture 7">
            <a:extLst>
              <a:ext uri="{FF2B5EF4-FFF2-40B4-BE49-F238E27FC236}">
                <a16:creationId xmlns:a16="http://schemas.microsoft.com/office/drawing/2014/main" id="{41065562-BA0C-C25E-1A50-F609C2CA0201}"/>
              </a:ext>
            </a:extLst>
          </p:cNvPr>
          <p:cNvPicPr>
            <a:picLocks noChangeAspect="1"/>
          </p:cNvPicPr>
          <p:nvPr/>
        </p:nvPicPr>
        <p:blipFill>
          <a:blip r:embed="rId2"/>
          <a:stretch>
            <a:fillRect/>
          </a:stretch>
        </p:blipFill>
        <p:spPr>
          <a:xfrm>
            <a:off x="176576" y="6100895"/>
            <a:ext cx="1171809" cy="686922"/>
          </a:xfrm>
          <a:prstGeom prst="rect">
            <a:avLst/>
          </a:prstGeom>
        </p:spPr>
      </p:pic>
      <p:sp>
        <p:nvSpPr>
          <p:cNvPr id="3" name="TextBox 2">
            <a:extLst>
              <a:ext uri="{FF2B5EF4-FFF2-40B4-BE49-F238E27FC236}">
                <a16:creationId xmlns:a16="http://schemas.microsoft.com/office/drawing/2014/main" id="{75F164F8-4E49-390B-2C87-95E207503B8D}"/>
              </a:ext>
            </a:extLst>
          </p:cNvPr>
          <p:cNvSpPr txBox="1"/>
          <p:nvPr/>
        </p:nvSpPr>
        <p:spPr>
          <a:xfrm>
            <a:off x="645459" y="1425388"/>
            <a:ext cx="10421470" cy="5262979"/>
          </a:xfrm>
          <a:prstGeom prst="rect">
            <a:avLst/>
          </a:prstGeom>
          <a:noFill/>
        </p:spPr>
        <p:txBody>
          <a:bodyPr wrap="square" rtlCol="0">
            <a:spAutoFit/>
          </a:bodyPr>
          <a:lstStyle/>
          <a:p>
            <a:pPr marL="285750" indent="-285750">
              <a:buFont typeface="Arial" panose="020B0604020202020204" pitchFamily="34" charset="0"/>
              <a:buChar char="•"/>
            </a:pPr>
            <a:r>
              <a:rPr lang="en-US" sz="2400" b="1" dirty="0"/>
              <a:t>Problem: </a:t>
            </a:r>
            <a:r>
              <a:rPr lang="en-US" sz="2400" dirty="0"/>
              <a:t>It is hard to learn and technically difficult.</a:t>
            </a:r>
            <a:r>
              <a:rPr lang="en-US" sz="2400" b="1" dirty="0"/>
              <a:t> </a:t>
            </a:r>
            <a:r>
              <a:rPr lang="en-US" sz="2400" dirty="0"/>
              <a:t>It does take a little while to get the hang of it.</a:t>
            </a:r>
          </a:p>
          <a:p>
            <a:pPr marL="742950" lvl="1" indent="-285750">
              <a:buFont typeface="Arial" panose="020B0604020202020204" pitchFamily="34" charset="0"/>
              <a:buChar char="•"/>
            </a:pPr>
            <a:r>
              <a:rPr lang="en-US" sz="2400" dirty="0"/>
              <a:t>New users may have a steep learning curve to get up to speed on how to work in this new kind of way.</a:t>
            </a:r>
          </a:p>
          <a:p>
            <a:pPr marL="285750" indent="-285750">
              <a:buFont typeface="Arial" panose="020B0604020202020204" pitchFamily="34" charset="0"/>
              <a:buChar char="•"/>
            </a:pPr>
            <a:r>
              <a:rPr lang="en-US" sz="2400" b="1" dirty="0"/>
              <a:t>Solution: </a:t>
            </a:r>
            <a:r>
              <a:rPr lang="en-US" sz="2400" dirty="0"/>
              <a:t>We can offer more training (happy to do this!) on both git on the command line and GitHub Desktop for users interested in different approaches.</a:t>
            </a:r>
          </a:p>
          <a:p>
            <a:pPr marL="742950" lvl="1" indent="-285750">
              <a:buFont typeface="Arial" panose="020B0604020202020204" pitchFamily="34" charset="0"/>
              <a:buChar char="•"/>
            </a:pPr>
            <a:r>
              <a:rPr lang="en-US" sz="2400" dirty="0"/>
              <a:t>New users will only need to use 5 commands on the command line or can use the GitHub Desktop app that has a point and click interface.</a:t>
            </a:r>
          </a:p>
          <a:p>
            <a:pPr marL="742950" lvl="1" indent="-285750">
              <a:buFont typeface="Arial" panose="020B0604020202020204" pitchFamily="34" charset="0"/>
              <a:buChar char="•"/>
            </a:pPr>
            <a:r>
              <a:rPr lang="en-US" sz="2400" dirty="0"/>
              <a:t>OTI is planning on having a </a:t>
            </a:r>
            <a:r>
              <a:rPr lang="en-US" sz="2400" b="1" dirty="0"/>
              <a:t>two-day GitHub-themed conference in October </a:t>
            </a:r>
            <a:r>
              <a:rPr lang="en-US" sz="2400" dirty="0"/>
              <a:t>that we can promote for DOF staff to attend. There will be a lot of sessions on how to integrate GitHub into existing work.</a:t>
            </a:r>
          </a:p>
          <a:p>
            <a:pPr marL="285750" indent="-285750">
              <a:buFont typeface="Arial" panose="020B0604020202020204" pitchFamily="34" charset="0"/>
              <a:buChar char="•"/>
            </a:pPr>
            <a:endParaRPr lang="en-US" sz="2400" b="1" dirty="0"/>
          </a:p>
          <a:p>
            <a:pPr marL="285750" indent="-285750">
              <a:buFont typeface="Arial" panose="020B0604020202020204" pitchFamily="34" charset="0"/>
              <a:buChar char="•"/>
            </a:pPr>
            <a:endParaRPr lang="en-US" sz="2400" dirty="0"/>
          </a:p>
        </p:txBody>
      </p:sp>
    </p:spTree>
    <p:extLst>
      <p:ext uri="{BB962C8B-B14F-4D97-AF65-F5344CB8AC3E}">
        <p14:creationId xmlns:p14="http://schemas.microsoft.com/office/powerpoint/2010/main" val="331219421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0B6808-AA8E-3228-7D16-A8C79E7D6D19}"/>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0A16EBE-6E45-08D9-9EEE-3D49F88329DA}"/>
              </a:ext>
            </a:extLst>
          </p:cNvPr>
          <p:cNvSpPr>
            <a:spLocks noGrp="1"/>
          </p:cNvSpPr>
          <p:nvPr>
            <p:ph type="sldNum" sz="quarter" idx="12"/>
          </p:nvPr>
        </p:nvSpPr>
        <p:spPr/>
        <p:txBody>
          <a:bodyPr/>
          <a:lstStyle/>
          <a:p>
            <a:fld id="{B9496208-0396-4DEE-9187-2167066D100E}" type="slidenum">
              <a:rPr lang="en-US" smtClean="0"/>
              <a:t>35</a:t>
            </a:fld>
            <a:endParaRPr lang="en-US"/>
          </a:p>
        </p:txBody>
      </p:sp>
      <p:sp>
        <p:nvSpPr>
          <p:cNvPr id="5" name="TextBox 4">
            <a:extLst>
              <a:ext uri="{FF2B5EF4-FFF2-40B4-BE49-F238E27FC236}">
                <a16:creationId xmlns:a16="http://schemas.microsoft.com/office/drawing/2014/main" id="{6CE93373-D0A2-2A55-F892-F3ED836099A5}"/>
              </a:ext>
            </a:extLst>
          </p:cNvPr>
          <p:cNvSpPr txBox="1"/>
          <p:nvPr/>
        </p:nvSpPr>
        <p:spPr>
          <a:xfrm>
            <a:off x="478499" y="589583"/>
            <a:ext cx="11068042" cy="523220"/>
          </a:xfrm>
          <a:prstGeom prst="rect">
            <a:avLst/>
          </a:prstGeom>
          <a:noFill/>
        </p:spPr>
        <p:txBody>
          <a:bodyPr wrap="square" rtlCol="0">
            <a:spAutoFit/>
          </a:bodyPr>
          <a:lstStyle/>
          <a:p>
            <a:r>
              <a:rPr lang="en-US" sz="2800" b="1" dirty="0"/>
              <a:t>Commitment: Re-working our processes will take time and effort.</a:t>
            </a:r>
            <a:endParaRPr lang="en-US" sz="2800" i="1" dirty="0"/>
          </a:p>
        </p:txBody>
      </p:sp>
      <p:pic>
        <p:nvPicPr>
          <p:cNvPr id="8" name="Picture 7">
            <a:extLst>
              <a:ext uri="{FF2B5EF4-FFF2-40B4-BE49-F238E27FC236}">
                <a16:creationId xmlns:a16="http://schemas.microsoft.com/office/drawing/2014/main" id="{36FD1F2B-D136-555B-6E60-0797983AAFEC}"/>
              </a:ext>
            </a:extLst>
          </p:cNvPr>
          <p:cNvPicPr>
            <a:picLocks noChangeAspect="1"/>
          </p:cNvPicPr>
          <p:nvPr/>
        </p:nvPicPr>
        <p:blipFill>
          <a:blip r:embed="rId2"/>
          <a:stretch>
            <a:fillRect/>
          </a:stretch>
        </p:blipFill>
        <p:spPr>
          <a:xfrm>
            <a:off x="176576" y="6100895"/>
            <a:ext cx="1171809" cy="686922"/>
          </a:xfrm>
          <a:prstGeom prst="rect">
            <a:avLst/>
          </a:prstGeom>
        </p:spPr>
      </p:pic>
      <p:sp>
        <p:nvSpPr>
          <p:cNvPr id="3" name="TextBox 2">
            <a:extLst>
              <a:ext uri="{FF2B5EF4-FFF2-40B4-BE49-F238E27FC236}">
                <a16:creationId xmlns:a16="http://schemas.microsoft.com/office/drawing/2014/main" id="{F9F9A6CF-DCDB-F621-DD22-D3FC20C1DC06}"/>
              </a:ext>
            </a:extLst>
          </p:cNvPr>
          <p:cNvSpPr txBox="1"/>
          <p:nvPr/>
        </p:nvSpPr>
        <p:spPr>
          <a:xfrm>
            <a:off x="645459" y="1425388"/>
            <a:ext cx="10421470" cy="4893647"/>
          </a:xfrm>
          <a:prstGeom prst="rect">
            <a:avLst/>
          </a:prstGeom>
          <a:noFill/>
        </p:spPr>
        <p:txBody>
          <a:bodyPr wrap="square" rtlCol="0">
            <a:spAutoFit/>
          </a:bodyPr>
          <a:lstStyle/>
          <a:p>
            <a:pPr marL="285750" indent="-285750">
              <a:buFont typeface="Arial" panose="020B0604020202020204" pitchFamily="34" charset="0"/>
              <a:buChar char="•"/>
            </a:pPr>
            <a:r>
              <a:rPr lang="en-US" sz="2400" b="1" dirty="0"/>
              <a:t>Problem: </a:t>
            </a:r>
            <a:r>
              <a:rPr lang="en-US" sz="2400" dirty="0"/>
              <a:t>It will take a lot of time and energy to transition our current system into one that is version controlled, organized, and intuitive.</a:t>
            </a:r>
          </a:p>
          <a:p>
            <a:pPr marL="742950" lvl="1" indent="-285750">
              <a:buFont typeface="Arial" panose="020B0604020202020204" pitchFamily="34" charset="0"/>
              <a:buChar char="•"/>
            </a:pPr>
            <a:r>
              <a:rPr lang="en-US" sz="2400" dirty="0"/>
              <a:t>There will need to be commitment and buy-in from both managers of data science teams as well as individual contributors to see the benefits of why this new system is worth the work.</a:t>
            </a:r>
          </a:p>
          <a:p>
            <a:pPr marL="285750" indent="-285750">
              <a:buFont typeface="Arial" panose="020B0604020202020204" pitchFamily="34" charset="0"/>
              <a:buChar char="•"/>
            </a:pPr>
            <a:r>
              <a:rPr lang="en-US" sz="2400" b="1" dirty="0"/>
              <a:t>Solution: </a:t>
            </a:r>
            <a:r>
              <a:rPr lang="en-US" sz="2400" dirty="0"/>
              <a:t>The benefits of this new system are vast and varied. We need to be able to communicate the right benefits to the right stakeholders. </a:t>
            </a:r>
          </a:p>
          <a:p>
            <a:pPr marL="742950" lvl="1" indent="-285750">
              <a:buFont typeface="Arial" panose="020B0604020202020204" pitchFamily="34" charset="0"/>
              <a:buChar char="•"/>
            </a:pPr>
            <a:r>
              <a:rPr lang="en-US" sz="2400" dirty="0"/>
              <a:t>In the long term, moving to this sort of system will </a:t>
            </a:r>
            <a:r>
              <a:rPr lang="en-US" sz="2400" b="1" dirty="0"/>
              <a:t>save time on repetitive tasks</a:t>
            </a:r>
            <a:r>
              <a:rPr lang="en-US" sz="2400" dirty="0"/>
              <a:t>, sped up the onboarding process, and allow data practitioners to be more productive more quickly.</a:t>
            </a:r>
          </a:p>
          <a:p>
            <a:pPr marL="742950" lvl="1" indent="-285750">
              <a:buFont typeface="Arial" panose="020B0604020202020204" pitchFamily="34" charset="0"/>
              <a:buChar char="•"/>
            </a:pPr>
            <a:r>
              <a:rPr lang="en-US" sz="2400" dirty="0"/>
              <a:t>If we make these skills a </a:t>
            </a:r>
            <a:r>
              <a:rPr lang="en-US" sz="2400" b="1" dirty="0"/>
              <a:t>priority for new hires</a:t>
            </a:r>
            <a:r>
              <a:rPr lang="en-US" sz="2400" dirty="0"/>
              <a:t>, we can start to shift the culture towards using these systems as the default.</a:t>
            </a:r>
          </a:p>
          <a:p>
            <a:pPr marL="285750" indent="-285750">
              <a:buFont typeface="Arial" panose="020B0604020202020204" pitchFamily="34" charset="0"/>
              <a:buChar char="•"/>
            </a:pPr>
            <a:endParaRPr lang="en-US" sz="2400" dirty="0"/>
          </a:p>
        </p:txBody>
      </p:sp>
    </p:spTree>
    <p:extLst>
      <p:ext uri="{BB962C8B-B14F-4D97-AF65-F5344CB8AC3E}">
        <p14:creationId xmlns:p14="http://schemas.microsoft.com/office/powerpoint/2010/main" val="288050927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EC138D-EB73-2CFB-D011-AA03B494C778}"/>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AB8D8E3-8E28-BA9F-CC1B-772272590F64}"/>
              </a:ext>
            </a:extLst>
          </p:cNvPr>
          <p:cNvSpPr>
            <a:spLocks noGrp="1"/>
          </p:cNvSpPr>
          <p:nvPr>
            <p:ph type="sldNum" sz="quarter" idx="12"/>
          </p:nvPr>
        </p:nvSpPr>
        <p:spPr/>
        <p:txBody>
          <a:bodyPr/>
          <a:lstStyle/>
          <a:p>
            <a:fld id="{B9496208-0396-4DEE-9187-2167066D100E}" type="slidenum">
              <a:rPr lang="en-US" smtClean="0"/>
              <a:t>36</a:t>
            </a:fld>
            <a:endParaRPr lang="en-US"/>
          </a:p>
        </p:txBody>
      </p:sp>
      <p:sp>
        <p:nvSpPr>
          <p:cNvPr id="5" name="Title 4">
            <a:extLst>
              <a:ext uri="{FF2B5EF4-FFF2-40B4-BE49-F238E27FC236}">
                <a16:creationId xmlns:a16="http://schemas.microsoft.com/office/drawing/2014/main" id="{12FA1DBD-75B2-DBBB-E064-A46AD0DB3DE0}"/>
              </a:ext>
            </a:extLst>
          </p:cNvPr>
          <p:cNvSpPr>
            <a:spLocks noGrp="1"/>
          </p:cNvSpPr>
          <p:nvPr>
            <p:ph type="title"/>
          </p:nvPr>
        </p:nvSpPr>
        <p:spPr/>
        <p:txBody>
          <a:bodyPr/>
          <a:lstStyle/>
          <a:p>
            <a:r>
              <a:rPr lang="en-US" dirty="0"/>
              <a:t>What now?</a:t>
            </a:r>
          </a:p>
        </p:txBody>
      </p:sp>
    </p:spTree>
    <p:extLst>
      <p:ext uri="{BB962C8B-B14F-4D97-AF65-F5344CB8AC3E}">
        <p14:creationId xmlns:p14="http://schemas.microsoft.com/office/powerpoint/2010/main" val="145122992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3588DD-1A44-9A17-1BCB-5735AB139911}"/>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723A539-254F-2106-603D-67B477915DB7}"/>
              </a:ext>
            </a:extLst>
          </p:cNvPr>
          <p:cNvSpPr>
            <a:spLocks noGrp="1"/>
          </p:cNvSpPr>
          <p:nvPr>
            <p:ph type="sldNum" sz="quarter" idx="12"/>
          </p:nvPr>
        </p:nvSpPr>
        <p:spPr/>
        <p:txBody>
          <a:bodyPr/>
          <a:lstStyle/>
          <a:p>
            <a:fld id="{B9496208-0396-4DEE-9187-2167066D100E}" type="slidenum">
              <a:rPr lang="en-US" smtClean="0"/>
              <a:t>37</a:t>
            </a:fld>
            <a:endParaRPr lang="en-US"/>
          </a:p>
        </p:txBody>
      </p:sp>
      <p:sp>
        <p:nvSpPr>
          <p:cNvPr id="5" name="TextBox 4">
            <a:extLst>
              <a:ext uri="{FF2B5EF4-FFF2-40B4-BE49-F238E27FC236}">
                <a16:creationId xmlns:a16="http://schemas.microsoft.com/office/drawing/2014/main" id="{E33418D8-0746-0E13-5151-7AA2DFF6A815}"/>
              </a:ext>
            </a:extLst>
          </p:cNvPr>
          <p:cNvSpPr txBox="1"/>
          <p:nvPr/>
        </p:nvSpPr>
        <p:spPr>
          <a:xfrm>
            <a:off x="478499" y="589583"/>
            <a:ext cx="11068042" cy="523220"/>
          </a:xfrm>
          <a:prstGeom prst="rect">
            <a:avLst/>
          </a:prstGeom>
          <a:noFill/>
        </p:spPr>
        <p:txBody>
          <a:bodyPr wrap="square" rtlCol="0">
            <a:spAutoFit/>
          </a:bodyPr>
          <a:lstStyle/>
          <a:p>
            <a:r>
              <a:rPr lang="en-US" sz="2800" b="1" dirty="0"/>
              <a:t>Proposed next steps </a:t>
            </a:r>
            <a:endParaRPr lang="en-US" sz="2800" i="1" dirty="0"/>
          </a:p>
        </p:txBody>
      </p:sp>
      <p:pic>
        <p:nvPicPr>
          <p:cNvPr id="8" name="Picture 7">
            <a:extLst>
              <a:ext uri="{FF2B5EF4-FFF2-40B4-BE49-F238E27FC236}">
                <a16:creationId xmlns:a16="http://schemas.microsoft.com/office/drawing/2014/main" id="{CD478499-81D7-4CA1-7D0C-7993F4F8354B}"/>
              </a:ext>
            </a:extLst>
          </p:cNvPr>
          <p:cNvPicPr>
            <a:picLocks noChangeAspect="1"/>
          </p:cNvPicPr>
          <p:nvPr/>
        </p:nvPicPr>
        <p:blipFill>
          <a:blip r:embed="rId2"/>
          <a:stretch>
            <a:fillRect/>
          </a:stretch>
        </p:blipFill>
        <p:spPr>
          <a:xfrm>
            <a:off x="176576" y="6100895"/>
            <a:ext cx="1171809" cy="686922"/>
          </a:xfrm>
          <a:prstGeom prst="rect">
            <a:avLst/>
          </a:prstGeom>
        </p:spPr>
      </p:pic>
      <p:sp>
        <p:nvSpPr>
          <p:cNvPr id="3" name="TextBox 2">
            <a:extLst>
              <a:ext uri="{FF2B5EF4-FFF2-40B4-BE49-F238E27FC236}">
                <a16:creationId xmlns:a16="http://schemas.microsoft.com/office/drawing/2014/main" id="{3E94600F-8862-A25A-545F-C71E47ECC6C2}"/>
              </a:ext>
            </a:extLst>
          </p:cNvPr>
          <p:cNvSpPr txBox="1"/>
          <p:nvPr/>
        </p:nvSpPr>
        <p:spPr>
          <a:xfrm>
            <a:off x="645459" y="1425388"/>
            <a:ext cx="10421470" cy="5262979"/>
          </a:xfrm>
          <a:prstGeom prst="rect">
            <a:avLst/>
          </a:prstGeom>
          <a:noFill/>
        </p:spPr>
        <p:txBody>
          <a:bodyPr wrap="square" rtlCol="0">
            <a:spAutoFit/>
          </a:bodyPr>
          <a:lstStyle/>
          <a:p>
            <a:pPr marL="285750" indent="-285750">
              <a:buFont typeface="Arial" panose="020B0604020202020204" pitchFamily="34" charset="0"/>
              <a:buChar char="•"/>
            </a:pPr>
            <a:r>
              <a:rPr lang="en-US" sz="2400" b="1" dirty="0"/>
              <a:t>Prioritize a transition to moving ongoing/annual work into GitHub: </a:t>
            </a:r>
            <a:r>
              <a:rPr lang="en-US" sz="2400" dirty="0"/>
              <a:t>Help support teams to move their existing work into a version-controlled environment and allow for more team collaboration and code review.</a:t>
            </a:r>
          </a:p>
          <a:p>
            <a:pPr marL="742950" lvl="1" indent="-285750">
              <a:buFont typeface="Arial" panose="020B0604020202020204" pitchFamily="34" charset="0"/>
              <a:buChar char="•"/>
            </a:pPr>
            <a:r>
              <a:rPr lang="en-US" sz="2400" b="1" dirty="0"/>
              <a:t>Offer ongoing git/GitHub training: </a:t>
            </a:r>
            <a:r>
              <a:rPr lang="en-US" sz="2400" dirty="0"/>
              <a:t>We can offer monthly trainings or office hours for staff starting this process in order to support this shift and create more active dialogue about this work.</a:t>
            </a:r>
            <a:endParaRPr lang="en-US" sz="2400" b="1" dirty="0"/>
          </a:p>
          <a:p>
            <a:pPr marL="285750" indent="-285750">
              <a:buFont typeface="Arial" panose="020B0604020202020204" pitchFamily="34" charset="0"/>
              <a:buChar char="•"/>
            </a:pPr>
            <a:r>
              <a:rPr lang="en-US" sz="2400" b="1" dirty="0"/>
              <a:t>Attract new talent with these skills: </a:t>
            </a:r>
            <a:r>
              <a:rPr lang="en-US" sz="2400" dirty="0"/>
              <a:t>List this tool on all new hire job descriptions for data science//adjacent teams. As we lose staff with old skills, we can hire staff with skills that reflect industry standards.</a:t>
            </a:r>
          </a:p>
          <a:p>
            <a:pPr marL="285750" indent="-285750">
              <a:buFont typeface="Arial" panose="020B0604020202020204" pitchFamily="34" charset="0"/>
              <a:buChar char="•"/>
            </a:pPr>
            <a:r>
              <a:rPr lang="en-US" sz="2400" b="1" dirty="0"/>
              <a:t>Amp up the existing data science forum </a:t>
            </a:r>
            <a:r>
              <a:rPr lang="en-US" sz="2400" dirty="0"/>
              <a:t>to be a space for more collaboration and dialogue on these tools, where formal/informal learnings can help facilitate this transition more seamlessly.</a:t>
            </a:r>
          </a:p>
          <a:p>
            <a:pPr marL="285750" indent="-285750">
              <a:buFont typeface="Arial" panose="020B0604020202020204" pitchFamily="34" charset="0"/>
              <a:buChar char="•"/>
            </a:pPr>
            <a:endParaRPr lang="en-US" sz="2400" b="1" dirty="0"/>
          </a:p>
          <a:p>
            <a:pPr marL="285750" indent="-285750">
              <a:buFont typeface="Arial" panose="020B0604020202020204" pitchFamily="34" charset="0"/>
              <a:buChar char="•"/>
            </a:pPr>
            <a:endParaRPr lang="en-US" sz="2400" dirty="0"/>
          </a:p>
        </p:txBody>
      </p:sp>
    </p:spTree>
    <p:extLst>
      <p:ext uri="{BB962C8B-B14F-4D97-AF65-F5344CB8AC3E}">
        <p14:creationId xmlns:p14="http://schemas.microsoft.com/office/powerpoint/2010/main" val="38986223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7CE71C-2F8C-7FE3-901B-F58BE0383876}"/>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93CC28-E2C0-2316-6860-18D4F2043D66}"/>
              </a:ext>
            </a:extLst>
          </p:cNvPr>
          <p:cNvSpPr>
            <a:spLocks noGrp="1"/>
          </p:cNvSpPr>
          <p:nvPr>
            <p:ph type="sldNum" sz="quarter" idx="12"/>
          </p:nvPr>
        </p:nvSpPr>
        <p:spPr/>
        <p:txBody>
          <a:bodyPr/>
          <a:lstStyle/>
          <a:p>
            <a:fld id="{B9496208-0396-4DEE-9187-2167066D100E}" type="slidenum">
              <a:rPr lang="en-US" smtClean="0"/>
              <a:t>38</a:t>
            </a:fld>
            <a:endParaRPr lang="en-US"/>
          </a:p>
        </p:txBody>
      </p:sp>
      <p:sp>
        <p:nvSpPr>
          <p:cNvPr id="5" name="Title 4">
            <a:extLst>
              <a:ext uri="{FF2B5EF4-FFF2-40B4-BE49-F238E27FC236}">
                <a16:creationId xmlns:a16="http://schemas.microsoft.com/office/drawing/2014/main" id="{BB43CF42-5379-0C2E-5C6D-D7862031B636}"/>
              </a:ext>
            </a:extLst>
          </p:cNvPr>
          <p:cNvSpPr>
            <a:spLocks noGrp="1"/>
          </p:cNvSpPr>
          <p:nvPr>
            <p:ph type="title"/>
          </p:nvPr>
        </p:nvSpPr>
        <p:spPr/>
        <p:txBody>
          <a:bodyPr/>
          <a:lstStyle/>
          <a:p>
            <a:r>
              <a:rPr lang="en-US" dirty="0"/>
              <a:t>Questions?</a:t>
            </a:r>
          </a:p>
        </p:txBody>
      </p:sp>
    </p:spTree>
    <p:extLst>
      <p:ext uri="{BB962C8B-B14F-4D97-AF65-F5344CB8AC3E}">
        <p14:creationId xmlns:p14="http://schemas.microsoft.com/office/powerpoint/2010/main" val="3814246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8FF66D-4009-63C0-F12D-9E2AB1E60606}"/>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AE15D63-ACEE-0754-9F98-C63B2B6CAA83}"/>
              </a:ext>
            </a:extLst>
          </p:cNvPr>
          <p:cNvSpPr>
            <a:spLocks noGrp="1"/>
          </p:cNvSpPr>
          <p:nvPr>
            <p:ph type="sldNum" sz="quarter" idx="12"/>
          </p:nvPr>
        </p:nvSpPr>
        <p:spPr/>
        <p:txBody>
          <a:bodyPr/>
          <a:lstStyle/>
          <a:p>
            <a:fld id="{B9496208-0396-4DEE-9187-2167066D100E}" type="slidenum">
              <a:rPr lang="en-US" smtClean="0"/>
              <a:t>4</a:t>
            </a:fld>
            <a:endParaRPr lang="en-US"/>
          </a:p>
        </p:txBody>
      </p:sp>
      <p:pic>
        <p:nvPicPr>
          <p:cNvPr id="5" name="Picture 4">
            <a:extLst>
              <a:ext uri="{FF2B5EF4-FFF2-40B4-BE49-F238E27FC236}">
                <a16:creationId xmlns:a16="http://schemas.microsoft.com/office/drawing/2014/main" id="{A3464C5C-C742-EAF4-E7C0-665A745309A5}"/>
              </a:ext>
            </a:extLst>
          </p:cNvPr>
          <p:cNvPicPr>
            <a:picLocks noChangeAspect="1"/>
          </p:cNvPicPr>
          <p:nvPr/>
        </p:nvPicPr>
        <p:blipFill>
          <a:blip r:embed="rId3"/>
          <a:stretch>
            <a:fillRect/>
          </a:stretch>
        </p:blipFill>
        <p:spPr>
          <a:xfrm>
            <a:off x="176576" y="6100895"/>
            <a:ext cx="1171809" cy="686922"/>
          </a:xfrm>
          <a:prstGeom prst="rect">
            <a:avLst/>
          </a:prstGeom>
        </p:spPr>
      </p:pic>
      <p:sp>
        <p:nvSpPr>
          <p:cNvPr id="19" name="Text Placeholder 3">
            <a:extLst>
              <a:ext uri="{FF2B5EF4-FFF2-40B4-BE49-F238E27FC236}">
                <a16:creationId xmlns:a16="http://schemas.microsoft.com/office/drawing/2014/main" id="{38F98F67-EF32-AD08-8013-999FC1E02E53}"/>
              </a:ext>
            </a:extLst>
          </p:cNvPr>
          <p:cNvSpPr txBox="1">
            <a:spLocks/>
          </p:cNvSpPr>
          <p:nvPr/>
        </p:nvSpPr>
        <p:spPr>
          <a:xfrm>
            <a:off x="762480" y="1181099"/>
            <a:ext cx="3932237" cy="4610101"/>
          </a:xfrm>
          <a:prstGeom prst="rect">
            <a:avLst/>
          </a:prstGeom>
        </p:spPr>
        <p:txBody>
          <a:bodyPr>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t>My coworker Ethan and I are tasked to work on a project </a:t>
            </a:r>
            <a:r>
              <a:rPr lang="en-US" sz="2000" dirty="0" err="1"/>
              <a:t>demo.R</a:t>
            </a:r>
            <a:r>
              <a:rPr lang="en-US" sz="2000" dirty="0"/>
              <a:t>. The goal is to add a few more columns to an existing csv (logged price, logged estimate,  price-estimate, </a:t>
            </a:r>
            <a:r>
              <a:rPr lang="en-US" sz="2000" dirty="0" err="1"/>
              <a:t>log_price-log_estimate</a:t>
            </a:r>
            <a:r>
              <a:rPr lang="en-US" sz="2000" dirty="0"/>
              <a:t>).</a:t>
            </a:r>
          </a:p>
          <a:p>
            <a:pPr marL="0" indent="0">
              <a:buNone/>
            </a:pPr>
            <a:r>
              <a:rPr lang="en-US" sz="2000" dirty="0"/>
              <a:t>In the current ecosystem:</a:t>
            </a:r>
          </a:p>
          <a:p>
            <a:r>
              <a:rPr lang="en-US" sz="2000" dirty="0"/>
              <a:t>How could I work on this task so that my work was </a:t>
            </a:r>
            <a:r>
              <a:rPr lang="en-US" sz="2000" b="1" dirty="0"/>
              <a:t>version controlled</a:t>
            </a:r>
            <a:r>
              <a:rPr lang="en-US" sz="2000" dirty="0"/>
              <a:t> (saved regularly and sequentially)?</a:t>
            </a:r>
          </a:p>
          <a:p>
            <a:r>
              <a:rPr lang="en-US" sz="2000" dirty="0"/>
              <a:t>How could I </a:t>
            </a:r>
            <a:r>
              <a:rPr lang="en-US" sz="2000" b="1" dirty="0"/>
              <a:t>collaborate</a:t>
            </a:r>
            <a:r>
              <a:rPr lang="en-US" sz="2000" dirty="0"/>
              <a:t> with Ethan on this in real time? </a:t>
            </a:r>
          </a:p>
          <a:p>
            <a:r>
              <a:rPr lang="en-US" sz="2000" dirty="0"/>
              <a:t>How could we </a:t>
            </a:r>
            <a:r>
              <a:rPr lang="en-US" sz="2000" b="1" dirty="0"/>
              <a:t>combine our work </a:t>
            </a:r>
            <a:r>
              <a:rPr lang="en-US" sz="2000" dirty="0"/>
              <a:t>when it was finished, assuming someone else might want to repeat this process another time?</a:t>
            </a:r>
          </a:p>
          <a:p>
            <a:r>
              <a:rPr lang="en-US" sz="2000" dirty="0"/>
              <a:t>Where would we </a:t>
            </a:r>
            <a:r>
              <a:rPr lang="en-US" sz="2000" b="1" dirty="0"/>
              <a:t>store the finished product </a:t>
            </a:r>
            <a:r>
              <a:rPr lang="en-US" sz="2000" dirty="0"/>
              <a:t>so that our team knew it was the final version and future data analysts might be able to replicate our work easily?</a:t>
            </a:r>
          </a:p>
        </p:txBody>
      </p:sp>
      <p:pic>
        <p:nvPicPr>
          <p:cNvPr id="21" name="Picture 20" descr="Graphical user interface, text, application, email&#10;&#10;AI-generated content may be incorrect.">
            <a:extLst>
              <a:ext uri="{FF2B5EF4-FFF2-40B4-BE49-F238E27FC236}">
                <a16:creationId xmlns:a16="http://schemas.microsoft.com/office/drawing/2014/main" id="{10C33185-D1D1-2C54-012B-BA9160063D1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19649" y="1125536"/>
            <a:ext cx="6884388" cy="4468813"/>
          </a:xfrm>
          <a:prstGeom prst="rect">
            <a:avLst/>
          </a:prstGeom>
        </p:spPr>
      </p:pic>
    </p:spTree>
    <p:extLst>
      <p:ext uri="{BB962C8B-B14F-4D97-AF65-F5344CB8AC3E}">
        <p14:creationId xmlns:p14="http://schemas.microsoft.com/office/powerpoint/2010/main" val="9785930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926021-F39E-CE0B-7572-4EF89A7CFF42}"/>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F4F5F11-A3EC-79FA-DD34-9A0204D713B0}"/>
              </a:ext>
            </a:extLst>
          </p:cNvPr>
          <p:cNvSpPr>
            <a:spLocks noGrp="1"/>
          </p:cNvSpPr>
          <p:nvPr>
            <p:ph type="sldNum" sz="quarter" idx="12"/>
          </p:nvPr>
        </p:nvSpPr>
        <p:spPr/>
        <p:txBody>
          <a:bodyPr/>
          <a:lstStyle/>
          <a:p>
            <a:fld id="{B9496208-0396-4DEE-9187-2167066D100E}" type="slidenum">
              <a:rPr lang="en-US" smtClean="0"/>
              <a:t>5</a:t>
            </a:fld>
            <a:endParaRPr lang="en-US"/>
          </a:p>
        </p:txBody>
      </p:sp>
      <p:pic>
        <p:nvPicPr>
          <p:cNvPr id="5" name="Picture 4">
            <a:extLst>
              <a:ext uri="{FF2B5EF4-FFF2-40B4-BE49-F238E27FC236}">
                <a16:creationId xmlns:a16="http://schemas.microsoft.com/office/drawing/2014/main" id="{5FDA43C5-13DA-391A-DF0C-FB5182B6223D}"/>
              </a:ext>
            </a:extLst>
          </p:cNvPr>
          <p:cNvPicPr>
            <a:picLocks noChangeAspect="1"/>
          </p:cNvPicPr>
          <p:nvPr/>
        </p:nvPicPr>
        <p:blipFill>
          <a:blip r:embed="rId3"/>
          <a:stretch>
            <a:fillRect/>
          </a:stretch>
        </p:blipFill>
        <p:spPr>
          <a:xfrm>
            <a:off x="176576" y="6100895"/>
            <a:ext cx="1171809" cy="686922"/>
          </a:xfrm>
          <a:prstGeom prst="rect">
            <a:avLst/>
          </a:prstGeom>
        </p:spPr>
      </p:pic>
      <p:sp>
        <p:nvSpPr>
          <p:cNvPr id="19" name="Text Placeholder 3">
            <a:extLst>
              <a:ext uri="{FF2B5EF4-FFF2-40B4-BE49-F238E27FC236}">
                <a16:creationId xmlns:a16="http://schemas.microsoft.com/office/drawing/2014/main" id="{4DCAC650-9000-C57A-D1BD-2C66ECFC8B89}"/>
              </a:ext>
            </a:extLst>
          </p:cNvPr>
          <p:cNvSpPr txBox="1">
            <a:spLocks/>
          </p:cNvSpPr>
          <p:nvPr/>
        </p:nvSpPr>
        <p:spPr>
          <a:xfrm>
            <a:off x="762480" y="1181099"/>
            <a:ext cx="3932237" cy="4610101"/>
          </a:xfrm>
          <a:prstGeom prst="rect">
            <a:avLst/>
          </a:prstGeom>
        </p:spPr>
        <p:txBody>
          <a:bodyPr>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t>My coworker Ethan and I are tasked to work on a project </a:t>
            </a:r>
            <a:r>
              <a:rPr lang="en-US" sz="2000" dirty="0" err="1"/>
              <a:t>demo.R</a:t>
            </a:r>
            <a:r>
              <a:rPr lang="en-US" sz="2000" dirty="0"/>
              <a:t>. The goal is to add a few more columns to an existing csv (logged price, logged estimate,  price-estimate, </a:t>
            </a:r>
            <a:r>
              <a:rPr lang="en-US" sz="2000" dirty="0" err="1"/>
              <a:t>log_price-log_estimate</a:t>
            </a:r>
            <a:r>
              <a:rPr lang="en-US" sz="2000" dirty="0"/>
              <a:t>).</a:t>
            </a:r>
          </a:p>
          <a:p>
            <a:pPr marL="0" indent="0">
              <a:buNone/>
            </a:pPr>
            <a:r>
              <a:rPr lang="en-US" sz="2000" dirty="0"/>
              <a:t>In the current ecosystem:</a:t>
            </a:r>
          </a:p>
          <a:p>
            <a:r>
              <a:rPr lang="en-US" sz="2000" dirty="0"/>
              <a:t>How could I work on this task so that my work was </a:t>
            </a:r>
            <a:r>
              <a:rPr lang="en-US" sz="2000" b="1" dirty="0"/>
              <a:t>version controlled</a:t>
            </a:r>
            <a:r>
              <a:rPr lang="en-US" sz="2000" dirty="0"/>
              <a:t> (saved regularly and sequentially)?</a:t>
            </a:r>
          </a:p>
          <a:p>
            <a:r>
              <a:rPr lang="en-US" sz="2000" dirty="0"/>
              <a:t>How could I </a:t>
            </a:r>
            <a:r>
              <a:rPr lang="en-US" sz="2000" b="1" dirty="0"/>
              <a:t>collaborate</a:t>
            </a:r>
            <a:r>
              <a:rPr lang="en-US" sz="2000" dirty="0"/>
              <a:t> with Ethan on this in real time? </a:t>
            </a:r>
          </a:p>
          <a:p>
            <a:r>
              <a:rPr lang="en-US" sz="2000" dirty="0"/>
              <a:t>How could we </a:t>
            </a:r>
            <a:r>
              <a:rPr lang="en-US" sz="2000" b="1" dirty="0"/>
              <a:t>combine our work </a:t>
            </a:r>
            <a:r>
              <a:rPr lang="en-US" sz="2000" dirty="0"/>
              <a:t>when it was finished, assuming someone else might want to repeat this process another time?</a:t>
            </a:r>
          </a:p>
          <a:p>
            <a:r>
              <a:rPr lang="en-US" sz="2000" dirty="0"/>
              <a:t>Where would we </a:t>
            </a:r>
            <a:r>
              <a:rPr lang="en-US" sz="2000" b="1" dirty="0"/>
              <a:t>store the finished product </a:t>
            </a:r>
            <a:r>
              <a:rPr lang="en-US" sz="2000" dirty="0"/>
              <a:t>so that our team knew it was the final version and future data analysts might be able to replicate our work easily?</a:t>
            </a:r>
          </a:p>
        </p:txBody>
      </p:sp>
      <p:graphicFrame>
        <p:nvGraphicFramePr>
          <p:cNvPr id="6" name="Table 5">
            <a:extLst>
              <a:ext uri="{FF2B5EF4-FFF2-40B4-BE49-F238E27FC236}">
                <a16:creationId xmlns:a16="http://schemas.microsoft.com/office/drawing/2014/main" id="{B42E79C0-F6FD-AA45-965C-F0B13B7FD906}"/>
              </a:ext>
            </a:extLst>
          </p:cNvPr>
          <p:cNvGraphicFramePr>
            <a:graphicFrameLocks noGrp="1"/>
          </p:cNvGraphicFramePr>
          <p:nvPr>
            <p:extLst>
              <p:ext uri="{D42A27DB-BD31-4B8C-83A1-F6EECF244321}">
                <p14:modId xmlns:p14="http://schemas.microsoft.com/office/powerpoint/2010/main" val="749892862"/>
              </p:ext>
            </p:extLst>
          </p:nvPr>
        </p:nvGraphicFramePr>
        <p:xfrm>
          <a:off x="4985461" y="2066869"/>
          <a:ext cx="6696134" cy="3781385"/>
        </p:xfrm>
        <a:graphic>
          <a:graphicData uri="http://schemas.openxmlformats.org/drawingml/2006/table">
            <a:tbl>
              <a:tblPr firstRow="1" bandRow="1">
                <a:tableStyleId>{5C22544A-7EE6-4342-B048-85BDC9FD1C3A}</a:tableStyleId>
              </a:tblPr>
              <a:tblGrid>
                <a:gridCol w="1729157">
                  <a:extLst>
                    <a:ext uri="{9D8B030D-6E8A-4147-A177-3AD203B41FA5}">
                      <a16:colId xmlns:a16="http://schemas.microsoft.com/office/drawing/2014/main" val="3696082161"/>
                    </a:ext>
                  </a:extLst>
                </a:gridCol>
                <a:gridCol w="4966977">
                  <a:extLst>
                    <a:ext uri="{9D8B030D-6E8A-4147-A177-3AD203B41FA5}">
                      <a16:colId xmlns:a16="http://schemas.microsoft.com/office/drawing/2014/main" val="162338461"/>
                    </a:ext>
                  </a:extLst>
                </a:gridCol>
              </a:tblGrid>
              <a:tr h="392786">
                <a:tc>
                  <a:txBody>
                    <a:bodyPr/>
                    <a:lstStyle/>
                    <a:p>
                      <a:r>
                        <a:rPr lang="en-US" sz="1500" dirty="0">
                          <a:solidFill>
                            <a:schemeClr val="tx1"/>
                          </a:solidFill>
                        </a:rPr>
                        <a:t>Current system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500" dirty="0">
                          <a:solidFill>
                            <a:schemeClr val="tx1"/>
                          </a:solidFill>
                        </a:rPr>
                        <a:t>Problems or potential risks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94970809"/>
                  </a:ext>
                </a:extLst>
              </a:tr>
              <a:tr h="794253">
                <a:tc>
                  <a:txBody>
                    <a:bodyPr/>
                    <a:lstStyle/>
                    <a:p>
                      <a:r>
                        <a:rPr lang="en-US" sz="1500" dirty="0">
                          <a:solidFill>
                            <a:schemeClr val="tx1"/>
                          </a:solidFill>
                        </a:rPr>
                        <a:t>Save different named versions of the same script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500" dirty="0">
                          <a:solidFill>
                            <a:schemeClr val="tx1"/>
                          </a:solidFill>
                        </a:rPr>
                        <a:t>Which version is the most up to date?</a:t>
                      </a:r>
                    </a:p>
                    <a:p>
                      <a:r>
                        <a:rPr lang="en-US" sz="1500" dirty="0">
                          <a:solidFill>
                            <a:schemeClr val="tx1"/>
                          </a:solidFill>
                        </a:rPr>
                        <a:t>How do we revert changes of scripts if we make a mistake?</a:t>
                      </a:r>
                    </a:p>
                    <a:p>
                      <a:endParaRPr lang="en-US" sz="15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57072538"/>
                  </a:ext>
                </a:extLst>
              </a:tr>
              <a:tr h="794253">
                <a:tc>
                  <a:txBody>
                    <a:bodyPr/>
                    <a:lstStyle/>
                    <a:p>
                      <a:r>
                        <a:rPr lang="en-US" sz="1500" dirty="0">
                          <a:solidFill>
                            <a:schemeClr val="tx1"/>
                          </a:solidFill>
                        </a:rPr>
                        <a:t>Work on different scripts and talk to each other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500" dirty="0">
                          <a:solidFill>
                            <a:schemeClr val="tx1"/>
                          </a:solidFill>
                        </a:rPr>
                        <a:t>Relies on really good communication to work seamlessly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500" dirty="0">
                          <a:solidFill>
                            <a:schemeClr val="tx1"/>
                          </a:solidFill>
                        </a:rPr>
                        <a:t>Repetitive work – could do the same portion of the project without realizing it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03654629"/>
                  </a:ext>
                </a:extLst>
              </a:tr>
              <a:tr h="794253">
                <a:tc>
                  <a:txBody>
                    <a:bodyPr/>
                    <a:lstStyle/>
                    <a:p>
                      <a:r>
                        <a:rPr lang="en-US" sz="1500" dirty="0">
                          <a:solidFill>
                            <a:schemeClr val="tx1"/>
                          </a:solidFill>
                        </a:rPr>
                        <a:t>Copy and paste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500" dirty="0">
                          <a:solidFill>
                            <a:schemeClr val="tx1"/>
                          </a:solidFill>
                        </a:rPr>
                        <a:t>Different changes to the same code – how to reconcile?</a:t>
                      </a:r>
                    </a:p>
                    <a:p>
                      <a:r>
                        <a:rPr lang="en-US" sz="1500" dirty="0">
                          <a:solidFill>
                            <a:schemeClr val="tx1"/>
                          </a:solidFill>
                        </a:rPr>
                        <a:t>Potential for repetitive code and take additional time to make sure it can run seamlessly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19105653"/>
                  </a:ext>
                </a:extLst>
              </a:tr>
              <a:tr h="746789">
                <a:tc>
                  <a:txBody>
                    <a:bodyPr/>
                    <a:lstStyle/>
                    <a:p>
                      <a:r>
                        <a:rPr lang="en-US" sz="1500" dirty="0">
                          <a:solidFill>
                            <a:schemeClr val="tx1"/>
                          </a:solidFill>
                        </a:rPr>
                        <a:t>G Drive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500" dirty="0">
                          <a:solidFill>
                            <a:schemeClr val="tx1"/>
                          </a:solidFill>
                        </a:rPr>
                        <a:t>Should we have a new 2025 folder?</a:t>
                      </a:r>
                    </a:p>
                    <a:p>
                      <a:r>
                        <a:rPr lang="en-US" sz="1500" dirty="0">
                          <a:solidFill>
                            <a:schemeClr val="tx1"/>
                          </a:solidFill>
                        </a:rPr>
                        <a:t>Where should it live in the G Drive?</a:t>
                      </a:r>
                    </a:p>
                    <a:p>
                      <a:r>
                        <a:rPr lang="en-US" sz="1500" dirty="0">
                          <a:solidFill>
                            <a:schemeClr val="tx1"/>
                          </a:solidFill>
                        </a:rPr>
                        <a:t>Would a new hire easily know where to look for this information?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12943513"/>
                  </a:ext>
                </a:extLst>
              </a:tr>
            </a:tbl>
          </a:graphicData>
        </a:graphic>
      </p:graphicFrame>
    </p:spTree>
    <p:extLst>
      <p:ext uri="{BB962C8B-B14F-4D97-AF65-F5344CB8AC3E}">
        <p14:creationId xmlns:p14="http://schemas.microsoft.com/office/powerpoint/2010/main" val="10301024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9E3DBB-F689-A00C-FBD8-DE4F68B1AED2}"/>
              </a:ext>
            </a:extLst>
          </p:cNvPr>
          <p:cNvSpPr>
            <a:spLocks noGrp="1"/>
          </p:cNvSpPr>
          <p:nvPr>
            <p:ph type="title"/>
          </p:nvPr>
        </p:nvSpPr>
        <p:spPr/>
        <p:txBody>
          <a:bodyPr/>
          <a:lstStyle/>
          <a:p>
            <a:r>
              <a:rPr lang="en-US" dirty="0"/>
              <a:t>Enter            .</a:t>
            </a:r>
          </a:p>
        </p:txBody>
      </p:sp>
      <p:sp>
        <p:nvSpPr>
          <p:cNvPr id="4" name="Slide Number Placeholder 3">
            <a:extLst>
              <a:ext uri="{FF2B5EF4-FFF2-40B4-BE49-F238E27FC236}">
                <a16:creationId xmlns:a16="http://schemas.microsoft.com/office/drawing/2014/main" id="{30A54D66-9EB6-EB33-8B1F-8347F0AC30EF}"/>
              </a:ext>
            </a:extLst>
          </p:cNvPr>
          <p:cNvSpPr>
            <a:spLocks noGrp="1"/>
          </p:cNvSpPr>
          <p:nvPr>
            <p:ph type="sldNum" sz="quarter" idx="12"/>
          </p:nvPr>
        </p:nvSpPr>
        <p:spPr/>
        <p:txBody>
          <a:bodyPr/>
          <a:lstStyle/>
          <a:p>
            <a:fld id="{B9496208-0396-4DEE-9187-2167066D100E}" type="slidenum">
              <a:rPr lang="en-US" smtClean="0"/>
              <a:t>6</a:t>
            </a:fld>
            <a:endParaRPr lang="en-US"/>
          </a:p>
        </p:txBody>
      </p:sp>
      <p:pic>
        <p:nvPicPr>
          <p:cNvPr id="6" name="Picture 8">
            <a:extLst>
              <a:ext uri="{FF2B5EF4-FFF2-40B4-BE49-F238E27FC236}">
                <a16:creationId xmlns:a16="http://schemas.microsoft.com/office/drawing/2014/main" id="{803569CB-4461-E0A8-6061-FB968FF03F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20976" y="3813573"/>
            <a:ext cx="1589904" cy="6643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6313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C96191-C132-D887-3DB5-1F5AFDA3725A}"/>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5272F07-B939-C1AF-3F5F-042F16178F1E}"/>
              </a:ext>
            </a:extLst>
          </p:cNvPr>
          <p:cNvSpPr>
            <a:spLocks noGrp="1"/>
          </p:cNvSpPr>
          <p:nvPr>
            <p:ph type="sldNum" sz="quarter" idx="12"/>
          </p:nvPr>
        </p:nvSpPr>
        <p:spPr/>
        <p:txBody>
          <a:bodyPr/>
          <a:lstStyle/>
          <a:p>
            <a:fld id="{B9496208-0396-4DEE-9187-2167066D100E}" type="slidenum">
              <a:rPr lang="en-US" smtClean="0"/>
              <a:t>7</a:t>
            </a:fld>
            <a:endParaRPr lang="en-US"/>
          </a:p>
        </p:txBody>
      </p:sp>
      <p:pic>
        <p:nvPicPr>
          <p:cNvPr id="5" name="Picture 4">
            <a:extLst>
              <a:ext uri="{FF2B5EF4-FFF2-40B4-BE49-F238E27FC236}">
                <a16:creationId xmlns:a16="http://schemas.microsoft.com/office/drawing/2014/main" id="{DE8A0FBA-7266-7B06-EA12-926B6679C6E5}"/>
              </a:ext>
            </a:extLst>
          </p:cNvPr>
          <p:cNvPicPr>
            <a:picLocks noChangeAspect="1"/>
          </p:cNvPicPr>
          <p:nvPr/>
        </p:nvPicPr>
        <p:blipFill>
          <a:blip r:embed="rId2"/>
          <a:stretch>
            <a:fillRect/>
          </a:stretch>
        </p:blipFill>
        <p:spPr>
          <a:xfrm>
            <a:off x="176576" y="6100895"/>
            <a:ext cx="1171809" cy="686922"/>
          </a:xfrm>
          <a:prstGeom prst="rect">
            <a:avLst/>
          </a:prstGeom>
        </p:spPr>
      </p:pic>
      <p:sp>
        <p:nvSpPr>
          <p:cNvPr id="2" name="Rectangle 1">
            <a:extLst>
              <a:ext uri="{FF2B5EF4-FFF2-40B4-BE49-F238E27FC236}">
                <a16:creationId xmlns:a16="http://schemas.microsoft.com/office/drawing/2014/main" id="{72F3C655-7053-EE7C-952D-90EA61A1AF1C}"/>
              </a:ext>
            </a:extLst>
          </p:cNvPr>
          <p:cNvSpPr/>
          <p:nvPr/>
        </p:nvSpPr>
        <p:spPr>
          <a:xfrm>
            <a:off x="762480" y="782052"/>
            <a:ext cx="2201779" cy="529390"/>
          </a:xfrm>
          <a:prstGeom prst="rect">
            <a:avLst/>
          </a:prstGeom>
          <a:solidFill>
            <a:srgbClr val="F15132"/>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b="1" dirty="0"/>
              <a:t>git</a:t>
            </a:r>
          </a:p>
        </p:txBody>
      </p:sp>
      <p:sp>
        <p:nvSpPr>
          <p:cNvPr id="6" name="Text Placeholder 3">
            <a:extLst>
              <a:ext uri="{FF2B5EF4-FFF2-40B4-BE49-F238E27FC236}">
                <a16:creationId xmlns:a16="http://schemas.microsoft.com/office/drawing/2014/main" id="{6851A522-250B-4451-8DCF-47A14390C671}"/>
              </a:ext>
            </a:extLst>
          </p:cNvPr>
          <p:cNvSpPr txBox="1">
            <a:spLocks/>
          </p:cNvSpPr>
          <p:nvPr/>
        </p:nvSpPr>
        <p:spPr>
          <a:xfrm>
            <a:off x="622469" y="1579417"/>
            <a:ext cx="4088427" cy="465260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b="1" dirty="0"/>
              <a:t>git</a:t>
            </a:r>
            <a:r>
              <a:rPr lang="en-US" sz="2000" dirty="0"/>
              <a:t> is like Word’s Version History for code.</a:t>
            </a:r>
          </a:p>
          <a:p>
            <a:r>
              <a:rPr lang="en-US" sz="2000" dirty="0"/>
              <a:t>It is a </a:t>
            </a:r>
            <a:r>
              <a:rPr lang="en-US" sz="2000" b="1" dirty="0"/>
              <a:t>version control system </a:t>
            </a:r>
            <a:r>
              <a:rPr lang="en-US" sz="2000" dirty="0"/>
              <a:t>that keeps track of all changes made in a folder (repository/repo)</a:t>
            </a:r>
          </a:p>
          <a:p>
            <a:pPr lvl="1"/>
            <a:r>
              <a:rPr lang="en-US" sz="1600" dirty="0"/>
              <a:t>A historical backup of “snapshots” of your work</a:t>
            </a:r>
          </a:p>
          <a:p>
            <a:pPr lvl="1"/>
            <a:r>
              <a:rPr lang="en-US" sz="1600" dirty="0"/>
              <a:t>Think of it as a “Save As” version</a:t>
            </a:r>
          </a:p>
          <a:p>
            <a:r>
              <a:rPr lang="en-US" sz="2000" dirty="0"/>
              <a:t>git (on it’s own) only keeps track of work on your </a:t>
            </a:r>
            <a:r>
              <a:rPr lang="en-US" sz="2000" b="1" dirty="0"/>
              <a:t>local machine</a:t>
            </a:r>
          </a:p>
        </p:txBody>
      </p:sp>
      <p:sp>
        <p:nvSpPr>
          <p:cNvPr id="15" name="TextBox 14">
            <a:extLst>
              <a:ext uri="{FF2B5EF4-FFF2-40B4-BE49-F238E27FC236}">
                <a16:creationId xmlns:a16="http://schemas.microsoft.com/office/drawing/2014/main" id="{1786B8D5-A848-34EF-237F-2A74CE20F4EF}"/>
              </a:ext>
            </a:extLst>
          </p:cNvPr>
          <p:cNvSpPr txBox="1"/>
          <p:nvPr/>
        </p:nvSpPr>
        <p:spPr>
          <a:xfrm>
            <a:off x="5156789" y="1579417"/>
            <a:ext cx="6828471" cy="369332"/>
          </a:xfrm>
          <a:prstGeom prst="rect">
            <a:avLst/>
          </a:prstGeom>
          <a:noFill/>
        </p:spPr>
        <p:txBody>
          <a:bodyPr wrap="square" rtlCol="0">
            <a:spAutoFit/>
          </a:bodyPr>
          <a:lstStyle/>
          <a:p>
            <a:r>
              <a:rPr lang="en-US" dirty="0"/>
              <a:t>git saves a </a:t>
            </a:r>
            <a:r>
              <a:rPr lang="en-US" b="1" dirty="0"/>
              <a:t>stream of snapshots</a:t>
            </a:r>
            <a:r>
              <a:rPr lang="en-US" dirty="0"/>
              <a:t> (called commits)</a:t>
            </a:r>
          </a:p>
        </p:txBody>
      </p:sp>
      <p:pic>
        <p:nvPicPr>
          <p:cNvPr id="1034" name="Picture 10" descr="What sequence of Git commands could have resulted in this commit graph -  Stack Overflow">
            <a:extLst>
              <a:ext uri="{FF2B5EF4-FFF2-40B4-BE49-F238E27FC236}">
                <a16:creationId xmlns:a16="http://schemas.microsoft.com/office/drawing/2014/main" id="{E363ACD8-0E09-98BE-BCB3-31FE72CA08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95592" y="1948749"/>
            <a:ext cx="6889668" cy="34744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19630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4134EB-0437-D44D-12E3-F8406B75DF37}"/>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79DBE40-BD1F-6EA6-205A-1905ABCD14CD}"/>
              </a:ext>
            </a:extLst>
          </p:cNvPr>
          <p:cNvSpPr>
            <a:spLocks noGrp="1"/>
          </p:cNvSpPr>
          <p:nvPr>
            <p:ph type="sldNum" sz="quarter" idx="12"/>
          </p:nvPr>
        </p:nvSpPr>
        <p:spPr/>
        <p:txBody>
          <a:bodyPr/>
          <a:lstStyle/>
          <a:p>
            <a:fld id="{B9496208-0396-4DEE-9187-2167066D100E}" type="slidenum">
              <a:rPr lang="en-US" smtClean="0"/>
              <a:t>8</a:t>
            </a:fld>
            <a:endParaRPr lang="en-US"/>
          </a:p>
        </p:txBody>
      </p:sp>
      <p:pic>
        <p:nvPicPr>
          <p:cNvPr id="5" name="Picture 4">
            <a:extLst>
              <a:ext uri="{FF2B5EF4-FFF2-40B4-BE49-F238E27FC236}">
                <a16:creationId xmlns:a16="http://schemas.microsoft.com/office/drawing/2014/main" id="{6E6AF31F-3A03-2252-098A-234DDC9EE455}"/>
              </a:ext>
            </a:extLst>
          </p:cNvPr>
          <p:cNvPicPr>
            <a:picLocks noChangeAspect="1"/>
          </p:cNvPicPr>
          <p:nvPr/>
        </p:nvPicPr>
        <p:blipFill>
          <a:blip r:embed="rId2"/>
          <a:stretch>
            <a:fillRect/>
          </a:stretch>
        </p:blipFill>
        <p:spPr>
          <a:xfrm>
            <a:off x="176576" y="6100895"/>
            <a:ext cx="1171809" cy="686922"/>
          </a:xfrm>
          <a:prstGeom prst="rect">
            <a:avLst/>
          </a:prstGeom>
        </p:spPr>
      </p:pic>
      <p:sp>
        <p:nvSpPr>
          <p:cNvPr id="19" name="Text Placeholder 3">
            <a:extLst>
              <a:ext uri="{FF2B5EF4-FFF2-40B4-BE49-F238E27FC236}">
                <a16:creationId xmlns:a16="http://schemas.microsoft.com/office/drawing/2014/main" id="{4E02985A-9189-9EEA-F886-523E9480E48D}"/>
              </a:ext>
            </a:extLst>
          </p:cNvPr>
          <p:cNvSpPr txBox="1">
            <a:spLocks/>
          </p:cNvSpPr>
          <p:nvPr/>
        </p:nvSpPr>
        <p:spPr>
          <a:xfrm>
            <a:off x="762480" y="1181099"/>
            <a:ext cx="3932237" cy="4662488"/>
          </a:xfrm>
          <a:prstGeom prst="rect">
            <a:avLst/>
          </a:prstGeom>
        </p:spPr>
        <p:txBody>
          <a:bodyPr>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t>You and a coworker are tasked to work on a project </a:t>
            </a:r>
            <a:r>
              <a:rPr lang="en-US" sz="2000" dirty="0" err="1"/>
              <a:t>demo.R</a:t>
            </a:r>
            <a:r>
              <a:rPr lang="en-US" sz="2000" dirty="0"/>
              <a:t>. The goal is to add a few more columns to an existing csv (logged price, logged estimate,  price-estimate, </a:t>
            </a:r>
            <a:r>
              <a:rPr lang="en-US" sz="2000" dirty="0" err="1"/>
              <a:t>log_price-log_estimate</a:t>
            </a:r>
            <a:r>
              <a:rPr lang="en-US" sz="2000" dirty="0"/>
              <a:t>).</a:t>
            </a:r>
          </a:p>
          <a:p>
            <a:r>
              <a:rPr lang="en-US" sz="2000" dirty="0"/>
              <a:t>How would you work on this task so that your work was </a:t>
            </a:r>
            <a:r>
              <a:rPr lang="en-US" sz="2000" b="1" dirty="0">
                <a:solidFill>
                  <a:schemeClr val="accent6"/>
                </a:solidFill>
              </a:rPr>
              <a:t>version controlled</a:t>
            </a:r>
            <a:r>
              <a:rPr lang="en-US" sz="2000" dirty="0">
                <a:solidFill>
                  <a:schemeClr val="accent6"/>
                </a:solidFill>
              </a:rPr>
              <a:t> </a:t>
            </a:r>
            <a:r>
              <a:rPr lang="en-US" sz="2000" dirty="0"/>
              <a:t>(saved regularly)?</a:t>
            </a:r>
          </a:p>
          <a:p>
            <a:r>
              <a:rPr lang="en-US" sz="2000" dirty="0"/>
              <a:t>How would you </a:t>
            </a:r>
            <a:r>
              <a:rPr lang="en-US" sz="2000" b="1" dirty="0">
                <a:solidFill>
                  <a:srgbClr val="FF0000"/>
                </a:solidFill>
              </a:rPr>
              <a:t>collaborate</a:t>
            </a:r>
            <a:r>
              <a:rPr lang="en-US" sz="2000" dirty="0"/>
              <a:t> on this? </a:t>
            </a:r>
          </a:p>
          <a:p>
            <a:r>
              <a:rPr lang="en-US" sz="2000" dirty="0"/>
              <a:t>How would you </a:t>
            </a:r>
            <a:r>
              <a:rPr lang="en-US" sz="2000" b="1" dirty="0">
                <a:solidFill>
                  <a:srgbClr val="FF0000"/>
                </a:solidFill>
              </a:rPr>
              <a:t>combine your work</a:t>
            </a:r>
            <a:r>
              <a:rPr lang="en-US" sz="2000" b="1" dirty="0"/>
              <a:t> </a:t>
            </a:r>
            <a:r>
              <a:rPr lang="en-US" sz="2000" dirty="0"/>
              <a:t>when its finished, assuming someone else might want to repeat this process another time?</a:t>
            </a:r>
          </a:p>
          <a:p>
            <a:r>
              <a:rPr lang="en-US" sz="2000" dirty="0"/>
              <a:t>Where would you </a:t>
            </a:r>
            <a:r>
              <a:rPr lang="en-US" sz="2000" b="1" dirty="0">
                <a:solidFill>
                  <a:srgbClr val="FF0000"/>
                </a:solidFill>
              </a:rPr>
              <a:t>store the finished product </a:t>
            </a:r>
            <a:r>
              <a:rPr lang="en-US" sz="2000" dirty="0"/>
              <a:t>so that your team knew it was the final version?</a:t>
            </a:r>
          </a:p>
        </p:txBody>
      </p:sp>
      <p:pic>
        <p:nvPicPr>
          <p:cNvPr id="21" name="Picture 20" descr="Graphical user interface, text, application, email&#10;&#10;AI-generated content may be incorrect.">
            <a:extLst>
              <a:ext uri="{FF2B5EF4-FFF2-40B4-BE49-F238E27FC236}">
                <a16:creationId xmlns:a16="http://schemas.microsoft.com/office/drawing/2014/main" id="{C8858915-F208-D519-F3F8-9836663DA7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19649" y="1125536"/>
            <a:ext cx="6884388" cy="4468813"/>
          </a:xfrm>
          <a:prstGeom prst="rect">
            <a:avLst/>
          </a:prstGeom>
        </p:spPr>
      </p:pic>
    </p:spTree>
    <p:extLst>
      <p:ext uri="{BB962C8B-B14F-4D97-AF65-F5344CB8AC3E}">
        <p14:creationId xmlns:p14="http://schemas.microsoft.com/office/powerpoint/2010/main" val="11077569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FB34BA-1551-B549-85F1-650511D372A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3C5B2FD-AFCB-3968-5CFE-D4C7BB1EF931}"/>
              </a:ext>
            </a:extLst>
          </p:cNvPr>
          <p:cNvSpPr>
            <a:spLocks noGrp="1"/>
          </p:cNvSpPr>
          <p:nvPr>
            <p:ph type="title"/>
          </p:nvPr>
        </p:nvSpPr>
        <p:spPr/>
        <p:txBody>
          <a:bodyPr/>
          <a:lstStyle/>
          <a:p>
            <a:r>
              <a:rPr lang="en-US" dirty="0"/>
              <a:t>Enter                      .</a:t>
            </a:r>
          </a:p>
        </p:txBody>
      </p:sp>
      <p:sp>
        <p:nvSpPr>
          <p:cNvPr id="4" name="Slide Number Placeholder 3">
            <a:extLst>
              <a:ext uri="{FF2B5EF4-FFF2-40B4-BE49-F238E27FC236}">
                <a16:creationId xmlns:a16="http://schemas.microsoft.com/office/drawing/2014/main" id="{C66FBFD5-DF54-4D9B-1F84-774DE89D82BC}"/>
              </a:ext>
            </a:extLst>
          </p:cNvPr>
          <p:cNvSpPr>
            <a:spLocks noGrp="1"/>
          </p:cNvSpPr>
          <p:nvPr>
            <p:ph type="sldNum" sz="quarter" idx="12"/>
          </p:nvPr>
        </p:nvSpPr>
        <p:spPr/>
        <p:txBody>
          <a:bodyPr/>
          <a:lstStyle/>
          <a:p>
            <a:fld id="{B9496208-0396-4DEE-9187-2167066D100E}" type="slidenum">
              <a:rPr lang="en-US" smtClean="0"/>
              <a:t>9</a:t>
            </a:fld>
            <a:endParaRPr lang="en-US"/>
          </a:p>
        </p:txBody>
      </p:sp>
      <p:pic>
        <p:nvPicPr>
          <p:cNvPr id="3" name="Picture 2" descr="Github">
            <a:extLst>
              <a:ext uri="{FF2B5EF4-FFF2-40B4-BE49-F238E27FC236}">
                <a16:creationId xmlns:a16="http://schemas.microsoft.com/office/drawing/2014/main" id="{85CEBF47-39D8-3945-686B-05EFE30C511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345" t="28626" r="5430" b="32374"/>
          <a:stretch>
            <a:fillRect/>
          </a:stretch>
        </p:blipFill>
        <p:spPr bwMode="auto">
          <a:xfrm>
            <a:off x="2804804" y="3593095"/>
            <a:ext cx="2987221" cy="9578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307632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3204</TotalTime>
  <Words>3136</Words>
  <Application>Microsoft Office PowerPoint</Application>
  <PresentationFormat>Widescreen</PresentationFormat>
  <Paragraphs>246</Paragraphs>
  <Slides>38</Slides>
  <Notes>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38</vt:i4>
      </vt:variant>
    </vt:vector>
  </HeadingPairs>
  <TitlesOfParts>
    <vt:vector size="43" baseType="lpstr">
      <vt:lpstr>Aptos</vt:lpstr>
      <vt:lpstr>Aptos Display</vt:lpstr>
      <vt:lpstr>Arial</vt:lpstr>
      <vt:lpstr>HelveticaNeueforSAS</vt:lpstr>
      <vt:lpstr>Office Theme</vt:lpstr>
      <vt:lpstr>     , ,              , and what we can do with them</vt:lpstr>
      <vt:lpstr>A little about me </vt:lpstr>
      <vt:lpstr>Imagine this.</vt:lpstr>
      <vt:lpstr>PowerPoint Presentation</vt:lpstr>
      <vt:lpstr>PowerPoint Presentation</vt:lpstr>
      <vt:lpstr>Enter            .</vt:lpstr>
      <vt:lpstr>PowerPoint Presentation</vt:lpstr>
      <vt:lpstr>PowerPoint Presentation</vt:lpstr>
      <vt:lpstr>Enter                      .</vt:lpstr>
      <vt:lpstr>PowerPoint Presentation</vt:lpstr>
      <vt:lpstr>PowerPoint Presentation</vt:lpstr>
      <vt:lpstr>PowerPoint Presentation</vt:lpstr>
      <vt:lpstr>PowerPoint Presentation</vt:lpstr>
      <vt:lpstr>GitHub Organizations @ </vt:lpstr>
      <vt:lpstr>PowerPoint Presentation</vt:lpstr>
      <vt:lpstr>PowerPoint Presentation</vt:lpstr>
      <vt:lpstr>PowerPoint Presentation</vt:lpstr>
      <vt:lpstr>            GitHub Organization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Why this matters at     </vt:lpstr>
      <vt:lpstr>PowerPoint Presentation</vt:lpstr>
      <vt:lpstr>PowerPoint Presentation</vt:lpstr>
      <vt:lpstr>PowerPoint Presentation</vt:lpstr>
      <vt:lpstr>Potential Concerns</vt:lpstr>
      <vt:lpstr>PowerPoint Presentation</vt:lpstr>
      <vt:lpstr>PowerPoint Presentation</vt:lpstr>
      <vt:lpstr>PowerPoint Presentation</vt:lpstr>
      <vt:lpstr>What now?</vt:lpstr>
      <vt:lpstr>PowerPoint Presentation</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Boyd, Claire</dc:creator>
  <cp:lastModifiedBy>Boyd, Claire</cp:lastModifiedBy>
  <cp:revision>765</cp:revision>
  <dcterms:created xsi:type="dcterms:W3CDTF">2025-05-28T20:55:00Z</dcterms:created>
  <dcterms:modified xsi:type="dcterms:W3CDTF">2025-06-20T18:08:24Z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ebba276f-0474-4e48-a2bc-69b0eb22318c_Enabled">
    <vt:lpwstr>true</vt:lpwstr>
  </property>
  <property fmtid="{D5CDD505-2E9C-101B-9397-08002B2CF9AE}" pid="3" name="MSIP_Label_ebba276f-0474-4e48-a2bc-69b0eb22318c_SetDate">
    <vt:lpwstr>2025-06-11T21:03:28Z</vt:lpwstr>
  </property>
  <property fmtid="{D5CDD505-2E9C-101B-9397-08002B2CF9AE}" pid="4" name="MSIP_Label_ebba276f-0474-4e48-a2bc-69b0eb22318c_Method">
    <vt:lpwstr>Standard</vt:lpwstr>
  </property>
  <property fmtid="{D5CDD505-2E9C-101B-9397-08002B2CF9AE}" pid="5" name="MSIP_Label_ebba276f-0474-4e48-a2bc-69b0eb22318c_Name">
    <vt:lpwstr>Non-Restricted-Main</vt:lpwstr>
  </property>
  <property fmtid="{D5CDD505-2E9C-101B-9397-08002B2CF9AE}" pid="6" name="MSIP_Label_ebba276f-0474-4e48-a2bc-69b0eb22318c_SiteId">
    <vt:lpwstr>32f56fc7-5f81-4e22-a95b-15da66513bef</vt:lpwstr>
  </property>
  <property fmtid="{D5CDD505-2E9C-101B-9397-08002B2CF9AE}" pid="7" name="MSIP_Label_ebba276f-0474-4e48-a2bc-69b0eb22318c_ActionId">
    <vt:lpwstr>3dd1422f-45f1-4180-a3ba-6e80e9b8fbcc</vt:lpwstr>
  </property>
  <property fmtid="{D5CDD505-2E9C-101B-9397-08002B2CF9AE}" pid="8" name="MSIP_Label_ebba276f-0474-4e48-a2bc-69b0eb22318c_ContentBits">
    <vt:lpwstr>0</vt:lpwstr>
  </property>
  <property fmtid="{D5CDD505-2E9C-101B-9397-08002B2CF9AE}" pid="9" name="MSIP_Label_ebba276f-0474-4e48-a2bc-69b0eb22318c_Tag">
    <vt:lpwstr>10, 3, 0, 1</vt:lpwstr>
  </property>
</Properties>
</file>